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3004800" cy="9753600"/>
  <p:notesSz cx="6858000" cy="9144000"/>
  <p:defaultTextStyle>
    <a:lvl1pPr algn="ctr" defTabSz="584200">
      <a:defRPr sz="3600">
        <a:latin typeface="+mn-lt"/>
        <a:ea typeface="+mn-ea"/>
        <a:cs typeface="+mn-cs"/>
        <a:sym typeface="Helvetica Light"/>
      </a:defRPr>
    </a:lvl1pPr>
    <a:lvl2pPr indent="342900" algn="ctr" defTabSz="584200">
      <a:defRPr sz="3600">
        <a:latin typeface="+mn-lt"/>
        <a:ea typeface="+mn-ea"/>
        <a:cs typeface="+mn-cs"/>
        <a:sym typeface="Helvetica Light"/>
      </a:defRPr>
    </a:lvl2pPr>
    <a:lvl3pPr indent="685800" algn="ctr" defTabSz="584200">
      <a:defRPr sz="3600">
        <a:latin typeface="+mn-lt"/>
        <a:ea typeface="+mn-ea"/>
        <a:cs typeface="+mn-cs"/>
        <a:sym typeface="Helvetica Light"/>
      </a:defRPr>
    </a:lvl3pPr>
    <a:lvl4pPr indent="1028700" algn="ctr" defTabSz="584200">
      <a:defRPr sz="3600">
        <a:latin typeface="+mn-lt"/>
        <a:ea typeface="+mn-ea"/>
        <a:cs typeface="+mn-cs"/>
        <a:sym typeface="Helvetica Light"/>
      </a:defRPr>
    </a:lvl4pPr>
    <a:lvl5pPr indent="1371600" algn="ctr" defTabSz="584200">
      <a:defRPr sz="3600">
        <a:latin typeface="+mn-lt"/>
        <a:ea typeface="+mn-ea"/>
        <a:cs typeface="+mn-cs"/>
        <a:sym typeface="Helvetica Light"/>
      </a:defRPr>
    </a:lvl5pPr>
    <a:lvl6pPr indent="1714500" algn="ctr" defTabSz="584200">
      <a:defRPr sz="3600">
        <a:latin typeface="+mn-lt"/>
        <a:ea typeface="+mn-ea"/>
        <a:cs typeface="+mn-cs"/>
        <a:sym typeface="Helvetica Light"/>
      </a:defRPr>
    </a:lvl6pPr>
    <a:lvl7pPr indent="2057400" algn="ctr" defTabSz="584200">
      <a:defRPr sz="3600">
        <a:latin typeface="+mn-lt"/>
        <a:ea typeface="+mn-ea"/>
        <a:cs typeface="+mn-cs"/>
        <a:sym typeface="Helvetica Light"/>
      </a:defRPr>
    </a:lvl7pPr>
    <a:lvl8pPr indent="2400300" algn="ctr" defTabSz="584200">
      <a:defRPr sz="3600">
        <a:latin typeface="+mn-lt"/>
        <a:ea typeface="+mn-ea"/>
        <a:cs typeface="+mn-cs"/>
        <a:sym typeface="Helvetica Light"/>
      </a:defRPr>
    </a:lvl8pPr>
    <a:lvl9pPr indent="27432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CDFE2"/>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78C3"/>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noFill/>
              <a:miter lim="400000"/>
            </a:ln>
          </a:insideH>
          <a:insideV>
            <a:ln w="12700" cap="flat">
              <a:noFill/>
              <a:miter lim="400000"/>
            </a:ln>
          </a:insideV>
        </a:tcBdr>
        <a:fill>
          <a:solidFill>
            <a:srgbClr val="4394F8"/>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B4EB3"/>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solidFill>
            <a:srgbClr val="D9D9D9"/>
          </a:solidFill>
        </a:fill>
      </a:tcStyle>
    </a:wholeTbl>
    <a:band2H>
      <a:tcTxStyle/>
      <a:tcStyle>
        <a:tcBdr/>
        <a:fill>
          <a:solidFill>
            <a:srgbClr val="EBEBEB"/>
          </a:solidFill>
        </a:fill>
      </a:tcStyle>
    </a:band2H>
    <a:firstCol>
      <a:tcTxStyle b="on" i="off">
        <a:fontRef idx="minor">
          <a:srgbClr val="FFFFFF"/>
        </a:fontRef>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FC327"/>
          </a:solidFill>
        </a:fill>
      </a:tcStyle>
    </a:firstCol>
    <a:lastRow>
      <a:tcTxStyle b="on" i="off">
        <a:fontRef idx="minor">
          <a:srgbClr val="FFFFFF"/>
        </a:fontRef>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lastRow>
    <a:firstRow>
      <a:tcTxStyle b="on" i="off">
        <a:fontRef idx="minor">
          <a:srgbClr val="FFFFFF"/>
        </a:fontRef>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4B4B4B"/>
              </a:solidFill>
              <a:custDash>
                <a:ds d="200000" sp="200000"/>
              </a:custDash>
              <a:miter lim="400000"/>
            </a:ln>
          </a:left>
          <a:right>
            <a:ln w="12700" cap="flat">
              <a:solidFill>
                <a:srgbClr val="4B4B4B"/>
              </a:solidFill>
              <a:custDash>
                <a:ds d="200000" sp="200000"/>
              </a:custDash>
              <a:miter lim="400000"/>
            </a:ln>
          </a:right>
          <a:top>
            <a:ln w="12700" cap="flat">
              <a:solidFill>
                <a:srgbClr val="4B4B4B"/>
              </a:solidFill>
              <a:custDash>
                <a:ds d="200000" sp="200000"/>
              </a:custDash>
              <a:miter lim="400000"/>
            </a:ln>
          </a:top>
          <a:bottom>
            <a:ln w="12700" cap="flat">
              <a:solidFill>
                <a:srgbClr val="4B4B4B"/>
              </a:solidFill>
              <a:custDash>
                <a:ds d="200000" sp="200000"/>
              </a:custDash>
              <a:miter lim="400000"/>
            </a:ln>
          </a:bottom>
          <a:insideH>
            <a:ln w="12700" cap="flat">
              <a:solidFill>
                <a:srgbClr val="4B4B4B"/>
              </a:solidFill>
              <a:custDash>
                <a:ds d="200000" sp="200000"/>
              </a:custDash>
              <a:miter lim="400000"/>
            </a:ln>
          </a:insideH>
          <a:insideV>
            <a:ln w="12700" cap="flat">
              <a:solidFill>
                <a:srgbClr val="4B4B4B"/>
              </a:solidFill>
              <a:custDash>
                <a:ds d="200000" sp="200000"/>
              </a:custDash>
              <a:miter lim="400000"/>
            </a:ln>
          </a:insideV>
        </a:tcBdr>
        <a:fill>
          <a:solidFill>
            <a:srgbClr val="E0DDCD"/>
          </a:solidFill>
        </a:fill>
      </a:tcStyle>
    </a:wholeTbl>
    <a:band2H>
      <a:tcTxStyle/>
      <a:tcStyle>
        <a:tcBdr/>
        <a:fill>
          <a:solidFill>
            <a:srgbClr val="D2CFC5"/>
          </a:solidFill>
        </a:fill>
      </a:tcStyle>
    </a:band2H>
    <a:firstCol>
      <a:tcTxStyle b="on" i="off">
        <a:fontRef idx="minor">
          <a:srgbClr val="FFFFFF"/>
        </a:fontRef>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7D8B87"/>
          </a:solidFill>
        </a:fill>
      </a:tcStyle>
    </a:firstCol>
    <a:lastRow>
      <a:tcTxStyle b="on" i="off">
        <a:fontRef idx="minor">
          <a:srgbClr val="FFFFFF"/>
        </a:fontRef>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lastRow>
    <a:firstRow>
      <a:tcTxStyle b="on" i="off">
        <a:fontRef idx="minor">
          <a:srgbClr val="FFFFFF"/>
        </a:fontRef>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6E6E6"/>
          </a:solidFill>
        </a:fill>
      </a:tcStyle>
    </a:wholeTbl>
    <a:band2H>
      <a:tcTxStyle/>
      <a:tcStyle>
        <a:tcBdr/>
        <a:fill>
          <a:solidFill>
            <a:srgbClr val="D6DFDF"/>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C5C7C8"/>
          </a:solidFill>
        </a:fill>
      </a:tcStyle>
    </a:wholeTbl>
    <a:band2H>
      <a:tcTxStyle/>
      <a:tcStyle>
        <a:tcBdr/>
        <a:fill>
          <a:solidFill>
            <a:srgbClr val="D6D6D7"/>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1454E"/>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D8086"/>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26972"/>
          </a:solidFill>
        </a:fill>
      </a:tcStyle>
    </a:firstRow>
  </a:tblStyle>
  <a:tblStyle styleId="{2708684C-4D16-4618-839F-0558EEFCDFE6}" styleName="">
    <a:tblBg/>
    <a:wholeTbl>
      <a:tcTxStyle b="off" i="off">
        <a:fontRef idx="minor">
          <a:srgbClr val="000000"/>
        </a:fontRef>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wholeTbl>
    <a:band2H>
      <a:tcTxStyle/>
      <a:tcStyle>
        <a:tcBdr/>
        <a:fill>
          <a:solidFill>
            <a:srgbClr val="E8EAEA"/>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Col>
    <a:lastRow>
      <a:tcTxStyle b="on" i="off">
        <a:fontRef idx="minor">
          <a:srgbClr val="000000"/>
        </a:fontRef>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solidFill>
                <a:srgbClr val="000000"/>
              </a:solidFill>
              <a:prstDash val="solid"/>
              <a:miter lim="400000"/>
            </a:ln>
          </a:top>
          <a:bottom>
            <a:ln w="12700" cap="flat">
              <a:noFill/>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lastRow>
    <a:firstRow>
      <a:tcTxStyle b="on" i="off">
        <a:fontRef idx="minor">
          <a:srgbClr val="000000"/>
        </a:fontRef>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noFill/>
              <a:miter lim="400000"/>
            </a:ln>
          </a:top>
          <a:bottom>
            <a:ln w="12700" cap="flat">
              <a:solidFill>
                <a:srgbClr val="000000"/>
              </a:solidFill>
              <a:prstDash val="solid"/>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80" y="-72"/>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4.png"/><Relationship Id="rId1" Type="http://schemas.openxmlformats.org/officeDocument/2006/relationships/image" Target="../media/image3.png"/></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GB"/>
          </a:p>
        </c:rich>
      </c:tx>
      <c:layout/>
      <c:overlay val="1"/>
    </c:title>
    <c:autoTitleDeleted val="0"/>
    <c:view3D>
      <c:rotX val="1"/>
      <c:hPercent val="30"/>
      <c:rotY val="40"/>
      <c:depthPercent val="31"/>
      <c:rAngAx val="0"/>
      <c:perspective val="3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5.000000000000001E-3"/>
          <c:y val="5.000000000000001E-3"/>
          <c:w val="1"/>
          <c:h val="1"/>
        </c:manualLayout>
      </c:layout>
      <c:bar3DChart>
        <c:barDir val="col"/>
        <c:grouping val="stacked"/>
        <c:varyColors val="0"/>
        <c:ser>
          <c:idx val="0"/>
          <c:order val="0"/>
          <c:tx>
            <c:strRef>
              <c:f>Sheet1!$A$2</c:f>
              <c:strCache>
                <c:ptCount val="1"/>
                <c:pt idx="0">
                  <c:v>Waste</c:v>
                </c:pt>
              </c:strCache>
            </c:strRef>
          </c:tx>
          <c:spPr>
            <a:blipFill rotWithShape="1">
              <a:blip xmlns:r="http://schemas.openxmlformats.org/officeDocument/2006/relationships" r:embed="rId1"/>
              <a:srcRect/>
              <a:stretch>
                <a:fillRect/>
              </a:stretch>
            </a:blipFill>
            <a:ln w="12700" cap="flat">
              <a:noFill/>
              <a:prstDash val="solid"/>
              <a:miter lim="400000"/>
            </a:ln>
            <a:effectLst>
              <a:outerShdw blurRad="254000" dir="14280000" algn="tl">
                <a:srgbClr val="000000">
                  <a:alpha val="55000"/>
                </a:srgbClr>
              </a:outerShdw>
            </a:effectLst>
          </c:spPr>
          <c:invertIfNegative val="0"/>
          <c:pictureOptions>
            <c:pictureFormat val="stretch"/>
          </c:pictureOptions>
          <c:cat>
            <c:strRef>
              <c:f>Sheet1!$B$1:$D$1</c:f>
              <c:strCache>
                <c:ptCount val="3"/>
                <c:pt idx="0">
                  <c:v>Week 1</c:v>
                </c:pt>
                <c:pt idx="1">
                  <c:v>Week 2</c:v>
                </c:pt>
                <c:pt idx="2">
                  <c:v>Week 3</c:v>
                </c:pt>
              </c:strCache>
            </c:strRef>
          </c:cat>
          <c:val>
            <c:numRef>
              <c:f>Sheet1!$B$2:$D$2</c:f>
              <c:numCache>
                <c:formatCode>General</c:formatCode>
                <c:ptCount val="3"/>
                <c:pt idx="0">
                  <c:v>15</c:v>
                </c:pt>
                <c:pt idx="1">
                  <c:v>19</c:v>
                </c:pt>
                <c:pt idx="2">
                  <c:v>20</c:v>
                </c:pt>
              </c:numCache>
            </c:numRef>
          </c:val>
        </c:ser>
        <c:ser>
          <c:idx val="1"/>
          <c:order val="1"/>
          <c:tx>
            <c:strRef>
              <c:f>Sheet1!$A$3</c:f>
              <c:strCache>
                <c:ptCount val="1"/>
                <c:pt idx="0">
                  <c:v>Recycling</c:v>
                </c:pt>
              </c:strCache>
            </c:strRef>
          </c:tx>
          <c:spPr>
            <a:blipFill rotWithShape="1">
              <a:blip xmlns:r="http://schemas.openxmlformats.org/officeDocument/2006/relationships" r:embed="rId2"/>
              <a:srcRect/>
              <a:stretch>
                <a:fillRect/>
              </a:stretch>
            </a:blipFill>
            <a:ln w="12700" cap="flat">
              <a:noFill/>
              <a:prstDash val="solid"/>
              <a:miter lim="400000"/>
            </a:ln>
            <a:effectLst>
              <a:outerShdw blurRad="254000" dir="14280000" algn="tl">
                <a:srgbClr val="000000">
                  <a:alpha val="55000"/>
                </a:srgbClr>
              </a:outerShdw>
            </a:effectLst>
          </c:spPr>
          <c:invertIfNegative val="0"/>
          <c:pictureOptions>
            <c:pictureFormat val="stretch"/>
          </c:pictureOptions>
          <c:cat>
            <c:strRef>
              <c:f>Sheet1!$B$1:$D$1</c:f>
              <c:strCache>
                <c:ptCount val="3"/>
                <c:pt idx="0">
                  <c:v>Week 1</c:v>
                </c:pt>
                <c:pt idx="1">
                  <c:v>Week 2</c:v>
                </c:pt>
                <c:pt idx="2">
                  <c:v>Week 3</c:v>
                </c:pt>
              </c:strCache>
            </c:strRef>
          </c:cat>
          <c:val>
            <c:numRef>
              <c:f>Sheet1!$B$3:$D$3</c:f>
              <c:numCache>
                <c:formatCode>General</c:formatCode>
                <c:ptCount val="3"/>
                <c:pt idx="0">
                  <c:v>45</c:v>
                </c:pt>
                <c:pt idx="1">
                  <c:v>43</c:v>
                </c:pt>
                <c:pt idx="2">
                  <c:v>59</c:v>
                </c:pt>
              </c:numCache>
            </c:numRef>
          </c:val>
        </c:ser>
        <c:dLbls>
          <c:showLegendKey val="0"/>
          <c:showVal val="0"/>
          <c:showCatName val="0"/>
          <c:showSerName val="0"/>
          <c:showPercent val="0"/>
          <c:showBubbleSize val="0"/>
        </c:dLbls>
        <c:gapWidth val="40"/>
        <c:shape val="box"/>
        <c:axId val="21767680"/>
        <c:axId val="21769216"/>
        <c:axId val="60718144"/>
      </c:bar3DChart>
      <c:catAx>
        <c:axId val="21767680"/>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lvl="0">
              <a:defRPr sz="2200" b="0" i="0" u="none" strike="noStrike">
                <a:solidFill>
                  <a:srgbClr val="000000"/>
                </a:solidFill>
                <a:effectLst/>
                <a:latin typeface="Helvetica Light"/>
              </a:defRPr>
            </a:pPr>
            <a:endParaRPr lang="en-US"/>
          </a:p>
        </c:txPr>
        <c:crossAx val="21769216"/>
        <c:crosses val="autoZero"/>
        <c:auto val="1"/>
        <c:lblAlgn val="ctr"/>
        <c:lblOffset val="100"/>
        <c:noMultiLvlLbl val="1"/>
      </c:catAx>
      <c:valAx>
        <c:axId val="21769216"/>
        <c:scaling>
          <c:orientation val="minMax"/>
        </c:scaling>
        <c:delete val="0"/>
        <c:axPos val="l"/>
        <c:majorGridlines>
          <c:spPr>
            <a:ln w="12700" cap="flat">
              <a:solidFill>
                <a:srgbClr val="AAAAAA"/>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lvl="0">
              <a:defRPr sz="2200" b="0" i="0" u="none" strike="noStrike">
                <a:solidFill>
                  <a:srgbClr val="000000"/>
                </a:solidFill>
                <a:effectLst/>
                <a:latin typeface="Helvetica Light"/>
              </a:defRPr>
            </a:pPr>
            <a:endParaRPr lang="en-US"/>
          </a:p>
        </c:txPr>
        <c:crossAx val="21767680"/>
        <c:crosses val="autoZero"/>
        <c:crossBetween val="between"/>
        <c:majorUnit val="20"/>
        <c:minorUnit val="10"/>
      </c:valAx>
      <c:serAx>
        <c:axId val="60718144"/>
        <c:scaling>
          <c:orientation val="minMax"/>
        </c:scaling>
        <c:delete val="0"/>
        <c:axPos val="b"/>
        <c:majorTickMark val="out"/>
        <c:minorTickMark val="none"/>
        <c:tickLblPos val="none"/>
        <c:spPr>
          <a:ln w="12700" cap="flat">
            <a:noFill/>
            <a:prstDash val="solid"/>
            <a:miter lim="400000"/>
          </a:ln>
        </c:spPr>
        <c:txPr>
          <a:bodyPr rot="0"/>
          <a:lstStyle/>
          <a:p>
            <a:pPr lvl="0"/>
            <a:endParaRPr lang="en-US"/>
          </a:p>
        </c:txPr>
        <c:crossAx val="21769216"/>
        <c:crosses val="autoZero"/>
        <c:tickLblSkip val="1"/>
      </c:serAx>
      <c:spPr>
        <a:noFill/>
        <a:ln w="12700" cap="flat">
          <a:noFill/>
          <a:miter lim="400000"/>
        </a:ln>
        <a:effectLst/>
      </c:spPr>
    </c:plotArea>
    <c:plotVisOnly val="1"/>
    <c:dispBlanksAs val="gap"/>
    <c:showDLblsOverMax val="1"/>
  </c:chart>
  <c:spPr>
    <a:noFill/>
    <a:ln>
      <a:noFill/>
    </a:ln>
    <a:effectLst/>
  </c:sp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US"/>
          </a:p>
        </c:rich>
      </c:tx>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Region 1</c:v>
                </c:pt>
              </c:strCache>
            </c:strRef>
          </c:tx>
          <c:spPr>
            <a:gradFill flip="none" rotWithShape="1">
              <a:gsLst>
                <a:gs pos="0">
                  <a:srgbClr val="00B3FA"/>
                </a:gs>
                <a:gs pos="100000">
                  <a:srgbClr val="095CC4"/>
                </a:gs>
              </a:gsLst>
              <a:lin ang="5400000" scaled="0"/>
            </a:gradFill>
            <a:ln w="12700" cap="flat">
              <a:noFill/>
              <a:miter lim="400000"/>
            </a:ln>
            <a:effectLst/>
          </c:spPr>
          <c:dPt>
            <c:idx val="1"/>
            <c:bubble3D val="0"/>
            <c:spPr>
              <a:gradFill flip="none" rotWithShape="1">
                <a:gsLst>
                  <a:gs pos="0">
                    <a:srgbClr val="48D244"/>
                  </a:gs>
                  <a:gs pos="100000">
                    <a:srgbClr val="1B8518"/>
                  </a:gs>
                </a:gsLst>
                <a:lin ang="5400000" scaled="0"/>
              </a:gradFill>
              <a:ln w="12700" cap="flat">
                <a:noFill/>
                <a:miter lim="400000"/>
              </a:ln>
              <a:effectLst/>
            </c:spPr>
          </c:dPt>
          <c:dPt>
            <c:idx val="2"/>
            <c:bubble3D val="0"/>
            <c:spPr>
              <a:gradFill flip="none" rotWithShape="1">
                <a:gsLst>
                  <a:gs pos="0">
                    <a:srgbClr val="FADD22"/>
                  </a:gs>
                  <a:gs pos="100000">
                    <a:srgbClr val="AF8A16"/>
                  </a:gs>
                </a:gsLst>
                <a:lin ang="5400000" scaled="0"/>
              </a:gradFill>
              <a:ln w="12700" cap="flat">
                <a:noFill/>
                <a:miter lim="400000"/>
              </a:ln>
              <a:effectLst/>
            </c:spPr>
          </c:dPt>
          <c:dPt>
            <c:idx val="3"/>
            <c:bubble3D val="0"/>
            <c:spPr>
              <a:gradFill flip="none" rotWithShape="1">
                <a:gsLst>
                  <a:gs pos="0">
                    <a:srgbClr val="E98216"/>
                  </a:gs>
                  <a:gs pos="100000">
                    <a:srgbClr val="D45510"/>
                  </a:gs>
                </a:gsLst>
                <a:lin ang="5400000" scaled="0"/>
              </a:gradFill>
              <a:ln w="12700" cap="flat">
                <a:noFill/>
                <a:miter lim="400000"/>
              </a:ln>
              <a:effectLst/>
            </c:spPr>
          </c:dPt>
          <c:dPt>
            <c:idx val="4"/>
            <c:bubble3D val="0"/>
            <c:spPr>
              <a:gradFill flip="none" rotWithShape="1">
                <a:gsLst>
                  <a:gs pos="0">
                    <a:srgbClr val="F63111"/>
                  </a:gs>
                  <a:gs pos="100000">
                    <a:srgbClr val="BA120A"/>
                  </a:gs>
                </a:gsLst>
                <a:lin ang="5400000" scaled="0"/>
              </a:gradFill>
              <a:ln w="12700" cap="flat">
                <a:noFill/>
                <a:miter lim="400000"/>
              </a:ln>
              <a:effectLst/>
            </c:spPr>
          </c:dPt>
          <c:dPt>
            <c:idx val="5"/>
            <c:bubble3D val="0"/>
            <c:spPr>
              <a:gradFill flip="none" rotWithShape="1">
                <a:gsLst>
                  <a:gs pos="0">
                    <a:srgbClr val="7444A2"/>
                  </a:gs>
                  <a:gs pos="100000">
                    <a:srgbClr val="62298A"/>
                  </a:gs>
                </a:gsLst>
                <a:lin ang="5400000" scaled="0"/>
              </a:gradFill>
              <a:ln w="12700" cap="flat">
                <a:noFill/>
                <a:miter lim="400000"/>
              </a:ln>
              <a:effectLst/>
            </c:spPr>
          </c:dPt>
          <c:dLbls>
            <c:numFmt formatCode="#,##0%" sourceLinked="0"/>
            <c:txPr>
              <a:bodyPr/>
              <a:lstStyle/>
              <a:p>
                <a:pPr lvl="0">
                  <a:defRPr sz="2000" b="0" i="0" u="none" strike="noStrike">
                    <a:solidFill>
                      <a:srgbClr val="FFFFFF"/>
                    </a:solidFill>
                    <a:effectLst>
                      <a:outerShdw dist="38100" dir="2700000" rotWithShape="0">
                        <a:srgbClr val="000000"/>
                      </a:outerShdw>
                    </a:effectLst>
                    <a:latin typeface="Helvetica Light"/>
                  </a:defRPr>
                </a:pPr>
                <a:endParaRPr lang="en-US"/>
              </a:p>
            </c:txPr>
            <c:dLblPos val="ctr"/>
            <c:showLegendKey val="0"/>
            <c:showVal val="0"/>
            <c:showCatName val="0"/>
            <c:showSerName val="0"/>
            <c:showPercent val="1"/>
            <c:showBubbleSize val="0"/>
            <c:showLeaderLines val="0"/>
          </c:dLbls>
          <c:cat>
            <c:multiLvlStrRef>
              <c:f>Sheet1!$B$1:$C$1</c:f>
            </c:multiLvlStrRef>
          </c:cat>
          <c:val>
            <c:numRef>
              <c:f>Sheet1!$B$2:$C$2</c:f>
              <c:numCache>
                <c:formatCode>General</c:formatCode>
                <c:ptCount val="2"/>
                <c:pt idx="0">
                  <c:v>6</c:v>
                </c:pt>
                <c:pt idx="1">
                  <c:v>94</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US"/>
          </a:p>
        </c:rich>
      </c:tx>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Region 1</c:v>
                </c:pt>
              </c:strCache>
            </c:strRef>
          </c:tx>
          <c:spPr>
            <a:gradFill flip="none" rotWithShape="1">
              <a:gsLst>
                <a:gs pos="0">
                  <a:srgbClr val="00B3FA"/>
                </a:gs>
                <a:gs pos="100000">
                  <a:srgbClr val="095CC4"/>
                </a:gs>
              </a:gsLst>
              <a:lin ang="5400000" scaled="0"/>
            </a:gradFill>
            <a:ln w="12700" cap="flat">
              <a:noFill/>
              <a:miter lim="400000"/>
            </a:ln>
            <a:effectLst/>
          </c:spPr>
          <c:dPt>
            <c:idx val="1"/>
            <c:bubble3D val="0"/>
            <c:spPr>
              <a:gradFill flip="none" rotWithShape="1">
                <a:gsLst>
                  <a:gs pos="0">
                    <a:srgbClr val="48D244"/>
                  </a:gs>
                  <a:gs pos="100000">
                    <a:srgbClr val="1B8518"/>
                  </a:gs>
                </a:gsLst>
                <a:lin ang="5400000" scaled="0"/>
              </a:gradFill>
              <a:ln w="12700" cap="flat">
                <a:noFill/>
                <a:miter lim="400000"/>
              </a:ln>
              <a:effectLst/>
            </c:spPr>
          </c:dPt>
          <c:dPt>
            <c:idx val="2"/>
            <c:bubble3D val="0"/>
            <c:spPr>
              <a:gradFill flip="none" rotWithShape="1">
                <a:gsLst>
                  <a:gs pos="0">
                    <a:srgbClr val="FADD22"/>
                  </a:gs>
                  <a:gs pos="100000">
                    <a:srgbClr val="AF8A16"/>
                  </a:gs>
                </a:gsLst>
                <a:lin ang="5400000" scaled="0"/>
              </a:gradFill>
              <a:ln w="12700" cap="flat">
                <a:noFill/>
                <a:miter lim="400000"/>
              </a:ln>
              <a:effectLst/>
            </c:spPr>
          </c:dPt>
          <c:dPt>
            <c:idx val="3"/>
            <c:bubble3D val="0"/>
            <c:spPr>
              <a:gradFill flip="none" rotWithShape="1">
                <a:gsLst>
                  <a:gs pos="0">
                    <a:srgbClr val="E98216"/>
                  </a:gs>
                  <a:gs pos="100000">
                    <a:srgbClr val="D45510"/>
                  </a:gs>
                </a:gsLst>
                <a:lin ang="5400000" scaled="0"/>
              </a:gradFill>
              <a:ln w="12700" cap="flat">
                <a:noFill/>
                <a:miter lim="400000"/>
              </a:ln>
              <a:effectLst/>
            </c:spPr>
          </c:dPt>
          <c:dPt>
            <c:idx val="4"/>
            <c:bubble3D val="0"/>
            <c:spPr>
              <a:gradFill flip="none" rotWithShape="1">
                <a:gsLst>
                  <a:gs pos="0">
                    <a:srgbClr val="F63111"/>
                  </a:gs>
                  <a:gs pos="100000">
                    <a:srgbClr val="BA120A"/>
                  </a:gs>
                </a:gsLst>
                <a:lin ang="5400000" scaled="0"/>
              </a:gradFill>
              <a:ln w="12700" cap="flat">
                <a:noFill/>
                <a:miter lim="400000"/>
              </a:ln>
              <a:effectLst/>
            </c:spPr>
          </c:dPt>
          <c:dPt>
            <c:idx val="5"/>
            <c:bubble3D val="0"/>
            <c:spPr>
              <a:gradFill flip="none" rotWithShape="1">
                <a:gsLst>
                  <a:gs pos="0">
                    <a:srgbClr val="7444A2"/>
                  </a:gs>
                  <a:gs pos="100000">
                    <a:srgbClr val="62298A"/>
                  </a:gs>
                </a:gsLst>
                <a:lin ang="5400000" scaled="0"/>
              </a:gradFill>
              <a:ln w="12700" cap="flat">
                <a:noFill/>
                <a:miter lim="400000"/>
              </a:ln>
              <a:effectLst/>
            </c:spPr>
          </c:dPt>
          <c:dLbls>
            <c:numFmt formatCode="#,##0%" sourceLinked="0"/>
            <c:txPr>
              <a:bodyPr/>
              <a:lstStyle/>
              <a:p>
                <a:pPr lvl="0">
                  <a:defRPr sz="2000" b="0" i="0" u="none" strike="noStrike">
                    <a:solidFill>
                      <a:srgbClr val="FFFFFF"/>
                    </a:solidFill>
                    <a:effectLst>
                      <a:outerShdw dist="38100" dir="2700000" rotWithShape="0">
                        <a:srgbClr val="000000"/>
                      </a:outerShdw>
                    </a:effectLst>
                    <a:latin typeface="Helvetica Light"/>
                  </a:defRPr>
                </a:pPr>
                <a:endParaRPr lang="en-US"/>
              </a:p>
            </c:txPr>
            <c:dLblPos val="ctr"/>
            <c:showLegendKey val="0"/>
            <c:showVal val="0"/>
            <c:showCatName val="0"/>
            <c:showSerName val="0"/>
            <c:showPercent val="1"/>
            <c:showBubbleSize val="0"/>
            <c:showLeaderLines val="0"/>
          </c:dLbls>
          <c:cat>
            <c:multiLvlStrRef>
              <c:f>Sheet1!$B$1:$C$1</c:f>
            </c:multiLvlStrRef>
          </c:cat>
          <c:val>
            <c:numRef>
              <c:f>Sheet1!$B$2:$C$2</c:f>
              <c:numCache>
                <c:formatCode>General</c:formatCode>
                <c:ptCount val="2"/>
                <c:pt idx="0">
                  <c:v>5</c:v>
                </c:pt>
                <c:pt idx="1">
                  <c:v>95</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US"/>
          </a:p>
        </c:rich>
      </c:tx>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Region 1</c:v>
                </c:pt>
              </c:strCache>
            </c:strRef>
          </c:tx>
          <c:spPr>
            <a:gradFill flip="none" rotWithShape="1">
              <a:gsLst>
                <a:gs pos="0">
                  <a:srgbClr val="00B3FA"/>
                </a:gs>
                <a:gs pos="100000">
                  <a:srgbClr val="095CC4"/>
                </a:gs>
              </a:gsLst>
              <a:lin ang="5400000" scaled="0"/>
            </a:gradFill>
            <a:ln w="12700" cap="flat">
              <a:noFill/>
              <a:miter lim="400000"/>
            </a:ln>
            <a:effectLst/>
          </c:spPr>
          <c:dPt>
            <c:idx val="1"/>
            <c:bubble3D val="0"/>
            <c:spPr>
              <a:gradFill flip="none" rotWithShape="1">
                <a:gsLst>
                  <a:gs pos="0">
                    <a:srgbClr val="48D244"/>
                  </a:gs>
                  <a:gs pos="100000">
                    <a:srgbClr val="1B8518"/>
                  </a:gs>
                </a:gsLst>
                <a:lin ang="5400000" scaled="0"/>
              </a:gradFill>
              <a:ln w="12700" cap="flat">
                <a:noFill/>
                <a:miter lim="400000"/>
              </a:ln>
              <a:effectLst/>
            </c:spPr>
          </c:dPt>
          <c:dPt>
            <c:idx val="2"/>
            <c:bubble3D val="0"/>
            <c:spPr>
              <a:gradFill flip="none" rotWithShape="1">
                <a:gsLst>
                  <a:gs pos="0">
                    <a:srgbClr val="FADD22"/>
                  </a:gs>
                  <a:gs pos="100000">
                    <a:srgbClr val="AF8A16"/>
                  </a:gs>
                </a:gsLst>
                <a:lin ang="5400000" scaled="0"/>
              </a:gradFill>
              <a:ln w="12700" cap="flat">
                <a:noFill/>
                <a:miter lim="400000"/>
              </a:ln>
              <a:effectLst/>
            </c:spPr>
          </c:dPt>
          <c:dPt>
            <c:idx val="3"/>
            <c:bubble3D val="0"/>
            <c:spPr>
              <a:gradFill flip="none" rotWithShape="1">
                <a:gsLst>
                  <a:gs pos="0">
                    <a:srgbClr val="E98216"/>
                  </a:gs>
                  <a:gs pos="100000">
                    <a:srgbClr val="D45510"/>
                  </a:gs>
                </a:gsLst>
                <a:lin ang="5400000" scaled="0"/>
              </a:gradFill>
              <a:ln w="12700" cap="flat">
                <a:noFill/>
                <a:miter lim="400000"/>
              </a:ln>
              <a:effectLst/>
            </c:spPr>
          </c:dPt>
          <c:dPt>
            <c:idx val="4"/>
            <c:bubble3D val="0"/>
            <c:spPr>
              <a:gradFill flip="none" rotWithShape="1">
                <a:gsLst>
                  <a:gs pos="0">
                    <a:srgbClr val="F63111"/>
                  </a:gs>
                  <a:gs pos="100000">
                    <a:srgbClr val="BA120A"/>
                  </a:gs>
                </a:gsLst>
                <a:lin ang="5400000" scaled="0"/>
              </a:gradFill>
              <a:ln w="12700" cap="flat">
                <a:noFill/>
                <a:miter lim="400000"/>
              </a:ln>
              <a:effectLst/>
            </c:spPr>
          </c:dPt>
          <c:dPt>
            <c:idx val="5"/>
            <c:bubble3D val="0"/>
            <c:spPr>
              <a:gradFill flip="none" rotWithShape="1">
                <a:gsLst>
                  <a:gs pos="0">
                    <a:srgbClr val="7444A2"/>
                  </a:gs>
                  <a:gs pos="100000">
                    <a:srgbClr val="62298A"/>
                  </a:gs>
                </a:gsLst>
                <a:lin ang="5400000" scaled="0"/>
              </a:gradFill>
              <a:ln w="12700" cap="flat">
                <a:noFill/>
                <a:miter lim="400000"/>
              </a:ln>
              <a:effectLst/>
            </c:spPr>
          </c:dPt>
          <c:dLbls>
            <c:numFmt formatCode="#,##0%" sourceLinked="0"/>
            <c:txPr>
              <a:bodyPr/>
              <a:lstStyle/>
              <a:p>
                <a:pPr lvl="0">
                  <a:defRPr sz="2000" b="0" i="0" u="none" strike="noStrike">
                    <a:solidFill>
                      <a:srgbClr val="FFFFFF"/>
                    </a:solidFill>
                    <a:effectLst>
                      <a:outerShdw dist="38100" dir="2700000" rotWithShape="0">
                        <a:srgbClr val="000000"/>
                      </a:outerShdw>
                    </a:effectLst>
                    <a:latin typeface="Helvetica Light"/>
                  </a:defRPr>
                </a:pPr>
                <a:endParaRPr lang="en-US"/>
              </a:p>
            </c:txPr>
            <c:dLblPos val="ctr"/>
            <c:showLegendKey val="0"/>
            <c:showVal val="0"/>
            <c:showCatName val="0"/>
            <c:showSerName val="0"/>
            <c:showPercent val="1"/>
            <c:showBubbleSize val="0"/>
            <c:showLeaderLines val="0"/>
          </c:dLbls>
          <c:cat>
            <c:multiLvlStrRef>
              <c:f>Sheet1!$B$1:$C$1</c:f>
            </c:multiLvlStrRef>
          </c:cat>
          <c:val>
            <c:numRef>
              <c:f>Sheet1!$B$2:$C$2</c:f>
              <c:numCache>
                <c:formatCode>General</c:formatCode>
                <c:ptCount val="2"/>
                <c:pt idx="0">
                  <c:v>5</c:v>
                </c:pt>
                <c:pt idx="1">
                  <c:v>95</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US"/>
          </a:p>
        </c:rich>
      </c:tx>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Region 1</c:v>
                </c:pt>
              </c:strCache>
            </c:strRef>
          </c:tx>
          <c:spPr>
            <a:gradFill flip="none" rotWithShape="1">
              <a:gsLst>
                <a:gs pos="0">
                  <a:srgbClr val="00B3FA"/>
                </a:gs>
                <a:gs pos="100000">
                  <a:srgbClr val="095CC4"/>
                </a:gs>
              </a:gsLst>
              <a:lin ang="5400000" scaled="0"/>
            </a:gradFill>
            <a:ln w="12700" cap="flat">
              <a:noFill/>
              <a:miter lim="400000"/>
            </a:ln>
            <a:effectLst/>
          </c:spPr>
          <c:dPt>
            <c:idx val="1"/>
            <c:bubble3D val="0"/>
            <c:spPr>
              <a:gradFill flip="none" rotWithShape="1">
                <a:gsLst>
                  <a:gs pos="0">
                    <a:srgbClr val="48D244"/>
                  </a:gs>
                  <a:gs pos="100000">
                    <a:srgbClr val="1B8518"/>
                  </a:gs>
                </a:gsLst>
                <a:lin ang="5400000" scaled="0"/>
              </a:gradFill>
              <a:ln w="12700" cap="flat">
                <a:noFill/>
                <a:miter lim="400000"/>
              </a:ln>
              <a:effectLst/>
            </c:spPr>
          </c:dPt>
          <c:dPt>
            <c:idx val="2"/>
            <c:bubble3D val="0"/>
            <c:spPr>
              <a:gradFill flip="none" rotWithShape="1">
                <a:gsLst>
                  <a:gs pos="0">
                    <a:srgbClr val="FADD22"/>
                  </a:gs>
                  <a:gs pos="100000">
                    <a:srgbClr val="AF8A16"/>
                  </a:gs>
                </a:gsLst>
                <a:lin ang="5400000" scaled="0"/>
              </a:gradFill>
              <a:ln w="12700" cap="flat">
                <a:noFill/>
                <a:miter lim="400000"/>
              </a:ln>
              <a:effectLst/>
            </c:spPr>
          </c:dPt>
          <c:dPt>
            <c:idx val="3"/>
            <c:bubble3D val="0"/>
            <c:spPr>
              <a:gradFill flip="none" rotWithShape="1">
                <a:gsLst>
                  <a:gs pos="0">
                    <a:srgbClr val="E98216"/>
                  </a:gs>
                  <a:gs pos="100000">
                    <a:srgbClr val="D45510"/>
                  </a:gs>
                </a:gsLst>
                <a:lin ang="5400000" scaled="0"/>
              </a:gradFill>
              <a:ln w="12700" cap="flat">
                <a:noFill/>
                <a:miter lim="400000"/>
              </a:ln>
              <a:effectLst/>
            </c:spPr>
          </c:dPt>
          <c:dPt>
            <c:idx val="4"/>
            <c:bubble3D val="0"/>
            <c:spPr>
              <a:gradFill flip="none" rotWithShape="1">
                <a:gsLst>
                  <a:gs pos="0">
                    <a:srgbClr val="F63111"/>
                  </a:gs>
                  <a:gs pos="100000">
                    <a:srgbClr val="BA120A"/>
                  </a:gs>
                </a:gsLst>
                <a:lin ang="5400000" scaled="0"/>
              </a:gradFill>
              <a:ln w="12700" cap="flat">
                <a:noFill/>
                <a:miter lim="400000"/>
              </a:ln>
              <a:effectLst/>
            </c:spPr>
          </c:dPt>
          <c:dPt>
            <c:idx val="5"/>
            <c:bubble3D val="0"/>
            <c:spPr>
              <a:gradFill flip="none" rotWithShape="1">
                <a:gsLst>
                  <a:gs pos="0">
                    <a:srgbClr val="7444A2"/>
                  </a:gs>
                  <a:gs pos="100000">
                    <a:srgbClr val="62298A"/>
                  </a:gs>
                </a:gsLst>
                <a:lin ang="5400000" scaled="0"/>
              </a:gradFill>
              <a:ln w="12700" cap="flat">
                <a:noFill/>
                <a:miter lim="400000"/>
              </a:ln>
              <a:effectLst/>
            </c:spPr>
          </c:dPt>
          <c:dLbls>
            <c:numFmt formatCode="#,##0%" sourceLinked="0"/>
            <c:txPr>
              <a:bodyPr/>
              <a:lstStyle/>
              <a:p>
                <a:pPr lvl="0">
                  <a:defRPr sz="2000" b="0" i="0" u="none" strike="noStrike">
                    <a:solidFill>
                      <a:srgbClr val="FFFFFF"/>
                    </a:solidFill>
                    <a:effectLst>
                      <a:outerShdw dist="38100" dir="2700000" rotWithShape="0">
                        <a:srgbClr val="000000"/>
                      </a:outerShdw>
                    </a:effectLst>
                    <a:latin typeface="Helvetica Light"/>
                  </a:defRPr>
                </a:pPr>
                <a:endParaRPr lang="en-US"/>
              </a:p>
            </c:txPr>
            <c:dLblPos val="ctr"/>
            <c:showLegendKey val="0"/>
            <c:showVal val="0"/>
            <c:showCatName val="0"/>
            <c:showSerName val="0"/>
            <c:showPercent val="1"/>
            <c:showBubbleSize val="0"/>
            <c:showLeaderLines val="0"/>
          </c:dLbls>
          <c:cat>
            <c:multiLvlStrRef>
              <c:f>Sheet1!$B$1:$C$1</c:f>
            </c:multiLvlStrRef>
          </c:cat>
          <c:val>
            <c:numRef>
              <c:f>Sheet1!$B$2:$C$2</c:f>
              <c:numCache>
                <c:formatCode>General</c:formatCode>
                <c:ptCount val="2"/>
                <c:pt idx="0">
                  <c:v>4</c:v>
                </c:pt>
                <c:pt idx="1">
                  <c:v>96</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US"/>
          </a:p>
        </c:rich>
      </c:tx>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Region 1</c:v>
                </c:pt>
              </c:strCache>
            </c:strRef>
          </c:tx>
          <c:spPr>
            <a:gradFill flip="none" rotWithShape="1">
              <a:gsLst>
                <a:gs pos="0">
                  <a:srgbClr val="00B3FA"/>
                </a:gs>
                <a:gs pos="100000">
                  <a:srgbClr val="095CC4"/>
                </a:gs>
              </a:gsLst>
              <a:lin ang="5400000" scaled="0"/>
            </a:gradFill>
            <a:ln w="12700" cap="flat">
              <a:noFill/>
              <a:miter lim="400000"/>
            </a:ln>
            <a:effectLst/>
          </c:spPr>
          <c:dPt>
            <c:idx val="1"/>
            <c:bubble3D val="0"/>
            <c:spPr>
              <a:gradFill flip="none" rotWithShape="1">
                <a:gsLst>
                  <a:gs pos="0">
                    <a:srgbClr val="48D244"/>
                  </a:gs>
                  <a:gs pos="100000">
                    <a:srgbClr val="1B8518"/>
                  </a:gs>
                </a:gsLst>
                <a:lin ang="5400000" scaled="0"/>
              </a:gradFill>
              <a:ln w="12700" cap="flat">
                <a:noFill/>
                <a:miter lim="400000"/>
              </a:ln>
              <a:effectLst/>
            </c:spPr>
          </c:dPt>
          <c:dPt>
            <c:idx val="2"/>
            <c:bubble3D val="0"/>
            <c:spPr>
              <a:gradFill flip="none" rotWithShape="1">
                <a:gsLst>
                  <a:gs pos="0">
                    <a:srgbClr val="FADD22"/>
                  </a:gs>
                  <a:gs pos="100000">
                    <a:srgbClr val="AF8A16"/>
                  </a:gs>
                </a:gsLst>
                <a:lin ang="5400000" scaled="0"/>
              </a:gradFill>
              <a:ln w="12700" cap="flat">
                <a:noFill/>
                <a:miter lim="400000"/>
              </a:ln>
              <a:effectLst/>
            </c:spPr>
          </c:dPt>
          <c:dPt>
            <c:idx val="3"/>
            <c:bubble3D val="0"/>
            <c:spPr>
              <a:gradFill flip="none" rotWithShape="1">
                <a:gsLst>
                  <a:gs pos="0">
                    <a:srgbClr val="E98216"/>
                  </a:gs>
                  <a:gs pos="100000">
                    <a:srgbClr val="D45510"/>
                  </a:gs>
                </a:gsLst>
                <a:lin ang="5400000" scaled="0"/>
              </a:gradFill>
              <a:ln w="12700" cap="flat">
                <a:noFill/>
                <a:miter lim="400000"/>
              </a:ln>
              <a:effectLst/>
            </c:spPr>
          </c:dPt>
          <c:dPt>
            <c:idx val="4"/>
            <c:bubble3D val="0"/>
            <c:spPr>
              <a:gradFill flip="none" rotWithShape="1">
                <a:gsLst>
                  <a:gs pos="0">
                    <a:srgbClr val="F63111"/>
                  </a:gs>
                  <a:gs pos="100000">
                    <a:srgbClr val="BA120A"/>
                  </a:gs>
                </a:gsLst>
                <a:lin ang="5400000" scaled="0"/>
              </a:gradFill>
              <a:ln w="12700" cap="flat">
                <a:noFill/>
                <a:miter lim="400000"/>
              </a:ln>
              <a:effectLst/>
            </c:spPr>
          </c:dPt>
          <c:dPt>
            <c:idx val="5"/>
            <c:bubble3D val="0"/>
            <c:spPr>
              <a:gradFill flip="none" rotWithShape="1">
                <a:gsLst>
                  <a:gs pos="0">
                    <a:srgbClr val="7444A2"/>
                  </a:gs>
                  <a:gs pos="100000">
                    <a:srgbClr val="62298A"/>
                  </a:gs>
                </a:gsLst>
                <a:lin ang="5400000" scaled="0"/>
              </a:gradFill>
              <a:ln w="12700" cap="flat">
                <a:noFill/>
                <a:miter lim="400000"/>
              </a:ln>
              <a:effectLst/>
            </c:spPr>
          </c:dPt>
          <c:dLbls>
            <c:numFmt formatCode="#,##0%" sourceLinked="0"/>
            <c:txPr>
              <a:bodyPr/>
              <a:lstStyle/>
              <a:p>
                <a:pPr lvl="0">
                  <a:defRPr sz="2000" b="0" i="0" u="none" strike="noStrike">
                    <a:solidFill>
                      <a:srgbClr val="FFFFFF"/>
                    </a:solidFill>
                    <a:effectLst>
                      <a:outerShdw dist="38100" dir="2700000" rotWithShape="0">
                        <a:srgbClr val="000000"/>
                      </a:outerShdw>
                    </a:effectLst>
                    <a:latin typeface="Helvetica Light"/>
                  </a:defRPr>
                </a:pPr>
                <a:endParaRPr lang="en-US"/>
              </a:p>
            </c:txPr>
            <c:dLblPos val="ctr"/>
            <c:showLegendKey val="0"/>
            <c:showVal val="0"/>
            <c:showCatName val="0"/>
            <c:showSerName val="0"/>
            <c:showPercent val="1"/>
            <c:showBubbleSize val="0"/>
            <c:showLeaderLines val="0"/>
          </c:dLbls>
          <c:cat>
            <c:multiLvlStrRef>
              <c:f>Sheet1!$B$1:$C$1</c:f>
            </c:multiLvlStrRef>
          </c:cat>
          <c:val>
            <c:numRef>
              <c:f>Sheet1!$B$2:$C$2</c:f>
              <c:numCache>
                <c:formatCode>General</c:formatCode>
                <c:ptCount val="2"/>
                <c:pt idx="0">
                  <c:v>4</c:v>
                </c:pt>
                <c:pt idx="1">
                  <c:v>96</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US"/>
          </a:p>
        </c:rich>
      </c:tx>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Region 1</c:v>
                </c:pt>
              </c:strCache>
            </c:strRef>
          </c:tx>
          <c:spPr>
            <a:gradFill flip="none" rotWithShape="1">
              <a:gsLst>
                <a:gs pos="0">
                  <a:srgbClr val="00B3FA"/>
                </a:gs>
                <a:gs pos="100000">
                  <a:srgbClr val="095CC4"/>
                </a:gs>
              </a:gsLst>
              <a:lin ang="5400000" scaled="0"/>
            </a:gradFill>
            <a:ln w="12700" cap="flat">
              <a:noFill/>
              <a:miter lim="400000"/>
            </a:ln>
            <a:effectLst/>
          </c:spPr>
          <c:dPt>
            <c:idx val="1"/>
            <c:bubble3D val="0"/>
            <c:spPr>
              <a:gradFill flip="none" rotWithShape="1">
                <a:gsLst>
                  <a:gs pos="0">
                    <a:srgbClr val="48D244"/>
                  </a:gs>
                  <a:gs pos="100000">
                    <a:srgbClr val="1B8518"/>
                  </a:gs>
                </a:gsLst>
                <a:lin ang="5400000" scaled="0"/>
              </a:gradFill>
              <a:ln w="12700" cap="flat">
                <a:noFill/>
                <a:miter lim="400000"/>
              </a:ln>
              <a:effectLst/>
            </c:spPr>
          </c:dPt>
          <c:dPt>
            <c:idx val="2"/>
            <c:bubble3D val="0"/>
            <c:spPr>
              <a:gradFill flip="none" rotWithShape="1">
                <a:gsLst>
                  <a:gs pos="0">
                    <a:srgbClr val="FADD22"/>
                  </a:gs>
                  <a:gs pos="100000">
                    <a:srgbClr val="AF8A16"/>
                  </a:gs>
                </a:gsLst>
                <a:lin ang="5400000" scaled="0"/>
              </a:gradFill>
              <a:ln w="12700" cap="flat">
                <a:noFill/>
                <a:miter lim="400000"/>
              </a:ln>
              <a:effectLst/>
            </c:spPr>
          </c:dPt>
          <c:dPt>
            <c:idx val="3"/>
            <c:bubble3D val="0"/>
            <c:spPr>
              <a:gradFill flip="none" rotWithShape="1">
                <a:gsLst>
                  <a:gs pos="0">
                    <a:srgbClr val="E98216"/>
                  </a:gs>
                  <a:gs pos="100000">
                    <a:srgbClr val="D45510"/>
                  </a:gs>
                </a:gsLst>
                <a:lin ang="5400000" scaled="0"/>
              </a:gradFill>
              <a:ln w="12700" cap="flat">
                <a:noFill/>
                <a:miter lim="400000"/>
              </a:ln>
              <a:effectLst/>
            </c:spPr>
          </c:dPt>
          <c:dPt>
            <c:idx val="4"/>
            <c:bubble3D val="0"/>
            <c:spPr>
              <a:gradFill flip="none" rotWithShape="1">
                <a:gsLst>
                  <a:gs pos="0">
                    <a:srgbClr val="F63111"/>
                  </a:gs>
                  <a:gs pos="100000">
                    <a:srgbClr val="BA120A"/>
                  </a:gs>
                </a:gsLst>
                <a:lin ang="5400000" scaled="0"/>
              </a:gradFill>
              <a:ln w="12700" cap="flat">
                <a:noFill/>
                <a:miter lim="400000"/>
              </a:ln>
              <a:effectLst/>
            </c:spPr>
          </c:dPt>
          <c:dPt>
            <c:idx val="5"/>
            <c:bubble3D val="0"/>
            <c:spPr>
              <a:gradFill flip="none" rotWithShape="1">
                <a:gsLst>
                  <a:gs pos="0">
                    <a:srgbClr val="7444A2"/>
                  </a:gs>
                  <a:gs pos="100000">
                    <a:srgbClr val="62298A"/>
                  </a:gs>
                </a:gsLst>
                <a:lin ang="5400000" scaled="0"/>
              </a:gradFill>
              <a:ln w="12700" cap="flat">
                <a:noFill/>
                <a:miter lim="400000"/>
              </a:ln>
              <a:effectLst/>
            </c:spPr>
          </c:dPt>
          <c:dLbls>
            <c:numFmt formatCode="#,##0%" sourceLinked="0"/>
            <c:txPr>
              <a:bodyPr/>
              <a:lstStyle/>
              <a:p>
                <a:pPr lvl="0">
                  <a:defRPr sz="2000" b="0" i="0" u="none" strike="noStrike">
                    <a:solidFill>
                      <a:srgbClr val="FFFFFF"/>
                    </a:solidFill>
                    <a:effectLst>
                      <a:outerShdw dist="38100" dir="2700000" rotWithShape="0">
                        <a:srgbClr val="000000"/>
                      </a:outerShdw>
                    </a:effectLst>
                    <a:latin typeface="Helvetica Light"/>
                  </a:defRPr>
                </a:pPr>
                <a:endParaRPr lang="en-US"/>
              </a:p>
            </c:txPr>
            <c:dLblPos val="ctr"/>
            <c:showLegendKey val="0"/>
            <c:showVal val="0"/>
            <c:showCatName val="0"/>
            <c:showSerName val="0"/>
            <c:showPercent val="1"/>
            <c:showBubbleSize val="0"/>
            <c:showLeaderLines val="0"/>
          </c:dLbls>
          <c:cat>
            <c:multiLvlStrRef>
              <c:f>Sheet1!$B$1:$C$1</c:f>
            </c:multiLvlStrRef>
          </c:cat>
          <c:val>
            <c:numRef>
              <c:f>Sheet1!$B$2:$C$2</c:f>
              <c:numCache>
                <c:formatCode>General</c:formatCode>
                <c:ptCount val="2"/>
                <c:pt idx="0">
                  <c:v>4</c:v>
                </c:pt>
                <c:pt idx="1">
                  <c:v>96</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US"/>
          </a:p>
        </c:rich>
      </c:tx>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Region 1</c:v>
                </c:pt>
              </c:strCache>
            </c:strRef>
          </c:tx>
          <c:spPr>
            <a:gradFill flip="none" rotWithShape="1">
              <a:gsLst>
                <a:gs pos="0">
                  <a:srgbClr val="00B3FA"/>
                </a:gs>
                <a:gs pos="100000">
                  <a:srgbClr val="095CC4"/>
                </a:gs>
              </a:gsLst>
              <a:lin ang="5400000" scaled="0"/>
            </a:gradFill>
            <a:ln w="12700" cap="flat">
              <a:noFill/>
              <a:miter lim="400000"/>
            </a:ln>
            <a:effectLst/>
          </c:spPr>
          <c:dPt>
            <c:idx val="1"/>
            <c:bubble3D val="0"/>
            <c:spPr>
              <a:gradFill flip="none" rotWithShape="1">
                <a:gsLst>
                  <a:gs pos="0">
                    <a:srgbClr val="48D244"/>
                  </a:gs>
                  <a:gs pos="100000">
                    <a:srgbClr val="1B8518"/>
                  </a:gs>
                </a:gsLst>
                <a:lin ang="5400000" scaled="0"/>
              </a:gradFill>
              <a:ln w="12700" cap="flat">
                <a:noFill/>
                <a:miter lim="400000"/>
              </a:ln>
              <a:effectLst/>
            </c:spPr>
          </c:dPt>
          <c:dPt>
            <c:idx val="2"/>
            <c:bubble3D val="0"/>
            <c:spPr>
              <a:gradFill flip="none" rotWithShape="1">
                <a:gsLst>
                  <a:gs pos="0">
                    <a:srgbClr val="FADD22"/>
                  </a:gs>
                  <a:gs pos="100000">
                    <a:srgbClr val="AF8A16"/>
                  </a:gs>
                </a:gsLst>
                <a:lin ang="5400000" scaled="0"/>
              </a:gradFill>
              <a:ln w="12700" cap="flat">
                <a:noFill/>
                <a:miter lim="400000"/>
              </a:ln>
              <a:effectLst/>
            </c:spPr>
          </c:dPt>
          <c:dPt>
            <c:idx val="3"/>
            <c:bubble3D val="0"/>
            <c:spPr>
              <a:gradFill flip="none" rotWithShape="1">
                <a:gsLst>
                  <a:gs pos="0">
                    <a:srgbClr val="E98216"/>
                  </a:gs>
                  <a:gs pos="100000">
                    <a:srgbClr val="D45510"/>
                  </a:gs>
                </a:gsLst>
                <a:lin ang="5400000" scaled="0"/>
              </a:gradFill>
              <a:ln w="12700" cap="flat">
                <a:noFill/>
                <a:miter lim="400000"/>
              </a:ln>
              <a:effectLst/>
            </c:spPr>
          </c:dPt>
          <c:dPt>
            <c:idx val="4"/>
            <c:bubble3D val="0"/>
            <c:spPr>
              <a:gradFill flip="none" rotWithShape="1">
                <a:gsLst>
                  <a:gs pos="0">
                    <a:srgbClr val="F63111"/>
                  </a:gs>
                  <a:gs pos="100000">
                    <a:srgbClr val="BA120A"/>
                  </a:gs>
                </a:gsLst>
                <a:lin ang="5400000" scaled="0"/>
              </a:gradFill>
              <a:ln w="12700" cap="flat">
                <a:noFill/>
                <a:miter lim="400000"/>
              </a:ln>
              <a:effectLst/>
            </c:spPr>
          </c:dPt>
          <c:dPt>
            <c:idx val="5"/>
            <c:bubble3D val="0"/>
            <c:spPr>
              <a:gradFill flip="none" rotWithShape="1">
                <a:gsLst>
                  <a:gs pos="0">
                    <a:srgbClr val="7444A2"/>
                  </a:gs>
                  <a:gs pos="100000">
                    <a:srgbClr val="62298A"/>
                  </a:gs>
                </a:gsLst>
                <a:lin ang="5400000" scaled="0"/>
              </a:gradFill>
              <a:ln w="12700" cap="flat">
                <a:noFill/>
                <a:miter lim="400000"/>
              </a:ln>
              <a:effectLst/>
            </c:spPr>
          </c:dPt>
          <c:dLbls>
            <c:numFmt formatCode="#,##0%" sourceLinked="0"/>
            <c:txPr>
              <a:bodyPr/>
              <a:lstStyle/>
              <a:p>
                <a:pPr lvl="0">
                  <a:defRPr sz="2000" b="0" i="0" u="none" strike="noStrike">
                    <a:solidFill>
                      <a:srgbClr val="FFFFFF"/>
                    </a:solidFill>
                    <a:effectLst>
                      <a:outerShdw dist="38100" dir="2700000" rotWithShape="0">
                        <a:srgbClr val="000000"/>
                      </a:outerShdw>
                    </a:effectLst>
                    <a:latin typeface="Helvetica Light"/>
                  </a:defRPr>
                </a:pPr>
                <a:endParaRPr lang="en-US"/>
              </a:p>
            </c:txPr>
            <c:dLblPos val="ctr"/>
            <c:showLegendKey val="0"/>
            <c:showVal val="0"/>
            <c:showCatName val="0"/>
            <c:showSerName val="0"/>
            <c:showPercent val="1"/>
            <c:showBubbleSize val="0"/>
            <c:showLeaderLines val="0"/>
          </c:dLbls>
          <c:cat>
            <c:strRef>
              <c:f>Sheet1!$B$1:$C$1</c:f>
              <c:strCache>
                <c:ptCount val="2"/>
                <c:pt idx="0">
                  <c:v>refuse</c:v>
                </c:pt>
                <c:pt idx="1">
                  <c:v>recycling</c:v>
                </c:pt>
              </c:strCache>
            </c:strRef>
          </c:cat>
          <c:val>
            <c:numRef>
              <c:f>Sheet1!$B$2:$C$2</c:f>
              <c:numCache>
                <c:formatCode>General</c:formatCode>
                <c:ptCount val="2"/>
                <c:pt idx="0">
                  <c:v>63</c:v>
                </c:pt>
                <c:pt idx="1">
                  <c:v>37</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US"/>
          </a:p>
        </c:rich>
      </c:tx>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Region 1</c:v>
                </c:pt>
              </c:strCache>
            </c:strRef>
          </c:tx>
          <c:spPr>
            <a:gradFill flip="none" rotWithShape="1">
              <a:gsLst>
                <a:gs pos="0">
                  <a:srgbClr val="00B3FA"/>
                </a:gs>
                <a:gs pos="100000">
                  <a:srgbClr val="095CC4"/>
                </a:gs>
              </a:gsLst>
              <a:lin ang="5400000" scaled="0"/>
            </a:gradFill>
            <a:ln w="12700" cap="flat">
              <a:noFill/>
              <a:miter lim="400000"/>
            </a:ln>
            <a:effectLst/>
          </c:spPr>
          <c:dPt>
            <c:idx val="1"/>
            <c:bubble3D val="0"/>
            <c:spPr>
              <a:gradFill flip="none" rotWithShape="1">
                <a:gsLst>
                  <a:gs pos="0">
                    <a:srgbClr val="48D244"/>
                  </a:gs>
                  <a:gs pos="100000">
                    <a:srgbClr val="1B8518"/>
                  </a:gs>
                </a:gsLst>
                <a:lin ang="5400000" scaled="0"/>
              </a:gradFill>
              <a:ln w="12700" cap="flat">
                <a:noFill/>
                <a:miter lim="400000"/>
              </a:ln>
              <a:effectLst/>
            </c:spPr>
          </c:dPt>
          <c:dPt>
            <c:idx val="2"/>
            <c:bubble3D val="0"/>
            <c:spPr>
              <a:gradFill flip="none" rotWithShape="1">
                <a:gsLst>
                  <a:gs pos="0">
                    <a:srgbClr val="FADD22"/>
                  </a:gs>
                  <a:gs pos="100000">
                    <a:srgbClr val="AF8A16"/>
                  </a:gs>
                </a:gsLst>
                <a:lin ang="5400000" scaled="0"/>
              </a:gradFill>
              <a:ln w="12700" cap="flat">
                <a:noFill/>
                <a:miter lim="400000"/>
              </a:ln>
              <a:effectLst/>
            </c:spPr>
          </c:dPt>
          <c:dPt>
            <c:idx val="3"/>
            <c:bubble3D val="0"/>
            <c:spPr>
              <a:gradFill flip="none" rotWithShape="1">
                <a:gsLst>
                  <a:gs pos="0">
                    <a:srgbClr val="E98216"/>
                  </a:gs>
                  <a:gs pos="100000">
                    <a:srgbClr val="D45510"/>
                  </a:gs>
                </a:gsLst>
                <a:lin ang="5400000" scaled="0"/>
              </a:gradFill>
              <a:ln w="12700" cap="flat">
                <a:noFill/>
                <a:miter lim="400000"/>
              </a:ln>
              <a:effectLst/>
            </c:spPr>
          </c:dPt>
          <c:dPt>
            <c:idx val="4"/>
            <c:bubble3D val="0"/>
            <c:spPr>
              <a:gradFill flip="none" rotWithShape="1">
                <a:gsLst>
                  <a:gs pos="0">
                    <a:srgbClr val="F63111"/>
                  </a:gs>
                  <a:gs pos="100000">
                    <a:srgbClr val="BA120A"/>
                  </a:gs>
                </a:gsLst>
                <a:lin ang="5400000" scaled="0"/>
              </a:gradFill>
              <a:ln w="12700" cap="flat">
                <a:noFill/>
                <a:miter lim="400000"/>
              </a:ln>
              <a:effectLst/>
            </c:spPr>
          </c:dPt>
          <c:dPt>
            <c:idx val="5"/>
            <c:bubble3D val="0"/>
            <c:spPr>
              <a:gradFill flip="none" rotWithShape="1">
                <a:gsLst>
                  <a:gs pos="0">
                    <a:srgbClr val="7444A2"/>
                  </a:gs>
                  <a:gs pos="100000">
                    <a:srgbClr val="62298A"/>
                  </a:gs>
                </a:gsLst>
                <a:lin ang="5400000" scaled="0"/>
              </a:gradFill>
              <a:ln w="12700" cap="flat">
                <a:noFill/>
                <a:miter lim="400000"/>
              </a:ln>
              <a:effectLst/>
            </c:spPr>
          </c:dPt>
          <c:dLbls>
            <c:numFmt formatCode="#,##0%" sourceLinked="0"/>
            <c:txPr>
              <a:bodyPr/>
              <a:lstStyle/>
              <a:p>
                <a:pPr lvl="0">
                  <a:defRPr sz="2000" b="0" i="0" u="none" strike="noStrike">
                    <a:solidFill>
                      <a:srgbClr val="FFFFFF"/>
                    </a:solidFill>
                    <a:effectLst>
                      <a:outerShdw dist="38100" dir="2700000" rotWithShape="0">
                        <a:srgbClr val="000000"/>
                      </a:outerShdw>
                    </a:effectLst>
                    <a:latin typeface="Helvetica Light"/>
                  </a:defRPr>
                </a:pPr>
                <a:endParaRPr lang="en-US"/>
              </a:p>
            </c:txPr>
            <c:dLblPos val="ctr"/>
            <c:showLegendKey val="0"/>
            <c:showVal val="0"/>
            <c:showCatName val="0"/>
            <c:showSerName val="0"/>
            <c:showPercent val="1"/>
            <c:showBubbleSize val="0"/>
            <c:showLeaderLines val="0"/>
          </c:dLbls>
          <c:cat>
            <c:strRef>
              <c:f>Sheet1!$B$1:$C$1</c:f>
              <c:strCache>
                <c:ptCount val="2"/>
                <c:pt idx="0">
                  <c:v>waste</c:v>
                </c:pt>
                <c:pt idx="1">
                  <c:v>recycling</c:v>
                </c:pt>
              </c:strCache>
            </c:strRef>
          </c:cat>
          <c:val>
            <c:numRef>
              <c:f>Sheet1!$B$2:$C$2</c:f>
              <c:numCache>
                <c:formatCode>General</c:formatCode>
                <c:ptCount val="2"/>
                <c:pt idx="0">
                  <c:v>3</c:v>
                </c:pt>
                <c:pt idx="1">
                  <c:v>97</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GB"/>
          </a:p>
        </c:rich>
      </c:tx>
      <c:layout/>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Region 1</c:v>
                </c:pt>
              </c:strCache>
            </c:strRef>
          </c:tx>
          <c:spPr>
            <a:gradFill flip="none" rotWithShape="1">
              <a:gsLst>
                <a:gs pos="0">
                  <a:srgbClr val="00B3FA"/>
                </a:gs>
                <a:gs pos="100000">
                  <a:srgbClr val="095CC4"/>
                </a:gs>
              </a:gsLst>
              <a:lin ang="5400000" scaled="0"/>
            </a:gradFill>
            <a:ln w="12700" cap="flat">
              <a:noFill/>
              <a:miter lim="400000"/>
            </a:ln>
            <a:effectLst/>
          </c:spPr>
          <c:dPt>
            <c:idx val="1"/>
            <c:bubble3D val="0"/>
            <c:spPr>
              <a:gradFill flip="none" rotWithShape="1">
                <a:gsLst>
                  <a:gs pos="0">
                    <a:srgbClr val="48D244"/>
                  </a:gs>
                  <a:gs pos="100000">
                    <a:srgbClr val="1B8518"/>
                  </a:gs>
                </a:gsLst>
                <a:lin ang="5400000" scaled="0"/>
              </a:gradFill>
              <a:ln w="12700" cap="flat">
                <a:noFill/>
                <a:miter lim="400000"/>
              </a:ln>
              <a:effectLst/>
            </c:spPr>
          </c:dPt>
          <c:dPt>
            <c:idx val="2"/>
            <c:bubble3D val="0"/>
            <c:spPr>
              <a:gradFill flip="none" rotWithShape="1">
                <a:gsLst>
                  <a:gs pos="0">
                    <a:srgbClr val="FADD22"/>
                  </a:gs>
                  <a:gs pos="100000">
                    <a:srgbClr val="AF8A16"/>
                  </a:gs>
                </a:gsLst>
                <a:lin ang="5400000" scaled="0"/>
              </a:gradFill>
              <a:ln w="12700" cap="flat">
                <a:noFill/>
                <a:miter lim="400000"/>
              </a:ln>
              <a:effectLst/>
            </c:spPr>
          </c:dPt>
          <c:dPt>
            <c:idx val="3"/>
            <c:bubble3D val="0"/>
            <c:spPr>
              <a:gradFill flip="none" rotWithShape="1">
                <a:gsLst>
                  <a:gs pos="0">
                    <a:srgbClr val="E98216"/>
                  </a:gs>
                  <a:gs pos="100000">
                    <a:srgbClr val="D45510"/>
                  </a:gs>
                </a:gsLst>
                <a:lin ang="5400000" scaled="0"/>
              </a:gradFill>
              <a:ln w="12700" cap="flat">
                <a:noFill/>
                <a:miter lim="400000"/>
              </a:ln>
              <a:effectLst/>
            </c:spPr>
          </c:dPt>
          <c:dPt>
            <c:idx val="4"/>
            <c:bubble3D val="0"/>
            <c:spPr>
              <a:gradFill flip="none" rotWithShape="1">
                <a:gsLst>
                  <a:gs pos="0">
                    <a:srgbClr val="F63111"/>
                  </a:gs>
                  <a:gs pos="100000">
                    <a:srgbClr val="BA120A"/>
                  </a:gs>
                </a:gsLst>
                <a:lin ang="5400000" scaled="0"/>
              </a:gradFill>
              <a:ln w="12700" cap="flat">
                <a:noFill/>
                <a:miter lim="400000"/>
              </a:ln>
              <a:effectLst/>
            </c:spPr>
          </c:dPt>
          <c:dPt>
            <c:idx val="5"/>
            <c:bubble3D val="0"/>
            <c:spPr>
              <a:gradFill flip="none" rotWithShape="1">
                <a:gsLst>
                  <a:gs pos="0">
                    <a:srgbClr val="7444A2"/>
                  </a:gs>
                  <a:gs pos="100000">
                    <a:srgbClr val="62298A"/>
                  </a:gs>
                </a:gsLst>
                <a:lin ang="5400000" scaled="0"/>
              </a:gradFill>
              <a:ln w="12700" cap="flat">
                <a:noFill/>
                <a:miter lim="400000"/>
              </a:ln>
              <a:effectLst/>
            </c:spPr>
          </c:dPt>
          <c:dLbls>
            <c:numFmt formatCode="#,##0%" sourceLinked="0"/>
            <c:txPr>
              <a:bodyPr/>
              <a:lstStyle/>
              <a:p>
                <a:pPr lvl="0">
                  <a:defRPr sz="2000" b="0" i="0" u="none" strike="noStrike">
                    <a:solidFill>
                      <a:srgbClr val="FFFFFF"/>
                    </a:solidFill>
                    <a:effectLst>
                      <a:outerShdw dist="38100" dir="2700000" rotWithShape="0">
                        <a:srgbClr val="000000"/>
                      </a:outerShdw>
                    </a:effectLst>
                    <a:latin typeface="Helvetica Light"/>
                  </a:defRPr>
                </a:pPr>
                <a:endParaRPr lang="en-US"/>
              </a:p>
            </c:txPr>
            <c:dLblPos val="ctr"/>
            <c:showLegendKey val="0"/>
            <c:showVal val="0"/>
            <c:showCatName val="0"/>
            <c:showSerName val="0"/>
            <c:showPercent val="1"/>
            <c:showBubbleSize val="0"/>
            <c:showLeaderLines val="0"/>
          </c:dLbls>
          <c:cat>
            <c:strRef>
              <c:f>Sheet1!$B$1:$C$1</c:f>
              <c:strCache>
                <c:ptCount val="2"/>
                <c:pt idx="0">
                  <c:v>2009</c:v>
                </c:pt>
                <c:pt idx="1">
                  <c:v>2010</c:v>
                </c:pt>
              </c:strCache>
            </c:strRef>
          </c:cat>
          <c:val>
            <c:numRef>
              <c:f>Sheet1!$B$2:$C$2</c:f>
              <c:numCache>
                <c:formatCode>General</c:formatCode>
                <c:ptCount val="2"/>
                <c:pt idx="0">
                  <c:v>63</c:v>
                </c:pt>
                <c:pt idx="1">
                  <c:v>37</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GB"/>
          </a:p>
        </c:rich>
      </c:tx>
      <c:layout/>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Region 1</c:v>
                </c:pt>
              </c:strCache>
            </c:strRef>
          </c:tx>
          <c:spPr>
            <a:gradFill flip="none" rotWithShape="1">
              <a:gsLst>
                <a:gs pos="0">
                  <a:srgbClr val="00B3FA"/>
                </a:gs>
                <a:gs pos="100000">
                  <a:srgbClr val="095CC4"/>
                </a:gs>
              </a:gsLst>
              <a:lin ang="5400000" scaled="0"/>
            </a:gradFill>
            <a:ln w="12700" cap="flat">
              <a:noFill/>
              <a:miter lim="400000"/>
            </a:ln>
            <a:effectLst/>
          </c:spPr>
          <c:dPt>
            <c:idx val="1"/>
            <c:bubble3D val="0"/>
            <c:spPr>
              <a:gradFill flip="none" rotWithShape="1">
                <a:gsLst>
                  <a:gs pos="0">
                    <a:srgbClr val="48D244"/>
                  </a:gs>
                  <a:gs pos="100000">
                    <a:srgbClr val="1B8518"/>
                  </a:gs>
                </a:gsLst>
                <a:lin ang="5400000" scaled="0"/>
              </a:gradFill>
              <a:ln w="12700" cap="flat">
                <a:noFill/>
                <a:miter lim="400000"/>
              </a:ln>
              <a:effectLst/>
            </c:spPr>
          </c:dPt>
          <c:dPt>
            <c:idx val="2"/>
            <c:bubble3D val="0"/>
            <c:spPr>
              <a:gradFill flip="none" rotWithShape="1">
                <a:gsLst>
                  <a:gs pos="0">
                    <a:srgbClr val="FADD22"/>
                  </a:gs>
                  <a:gs pos="100000">
                    <a:srgbClr val="AF8A16"/>
                  </a:gs>
                </a:gsLst>
                <a:lin ang="5400000" scaled="0"/>
              </a:gradFill>
              <a:ln w="12700" cap="flat">
                <a:noFill/>
                <a:miter lim="400000"/>
              </a:ln>
              <a:effectLst/>
            </c:spPr>
          </c:dPt>
          <c:dPt>
            <c:idx val="3"/>
            <c:bubble3D val="0"/>
            <c:spPr>
              <a:gradFill flip="none" rotWithShape="1">
                <a:gsLst>
                  <a:gs pos="0">
                    <a:srgbClr val="E98216"/>
                  </a:gs>
                  <a:gs pos="100000">
                    <a:srgbClr val="D45510"/>
                  </a:gs>
                </a:gsLst>
                <a:lin ang="5400000" scaled="0"/>
              </a:gradFill>
              <a:ln w="12700" cap="flat">
                <a:noFill/>
                <a:miter lim="400000"/>
              </a:ln>
              <a:effectLst/>
            </c:spPr>
          </c:dPt>
          <c:dPt>
            <c:idx val="4"/>
            <c:bubble3D val="0"/>
            <c:spPr>
              <a:gradFill flip="none" rotWithShape="1">
                <a:gsLst>
                  <a:gs pos="0">
                    <a:srgbClr val="F63111"/>
                  </a:gs>
                  <a:gs pos="100000">
                    <a:srgbClr val="BA120A"/>
                  </a:gs>
                </a:gsLst>
                <a:lin ang="5400000" scaled="0"/>
              </a:gradFill>
              <a:ln w="12700" cap="flat">
                <a:noFill/>
                <a:miter lim="400000"/>
              </a:ln>
              <a:effectLst/>
            </c:spPr>
          </c:dPt>
          <c:dPt>
            <c:idx val="5"/>
            <c:bubble3D val="0"/>
            <c:spPr>
              <a:gradFill flip="none" rotWithShape="1">
                <a:gsLst>
                  <a:gs pos="0">
                    <a:srgbClr val="7444A2"/>
                  </a:gs>
                  <a:gs pos="100000">
                    <a:srgbClr val="62298A"/>
                  </a:gs>
                </a:gsLst>
                <a:lin ang="5400000" scaled="0"/>
              </a:gradFill>
              <a:ln w="12700" cap="flat">
                <a:noFill/>
                <a:miter lim="400000"/>
              </a:ln>
              <a:effectLst/>
            </c:spPr>
          </c:dPt>
          <c:dLbls>
            <c:numFmt formatCode="#,##0%" sourceLinked="0"/>
            <c:txPr>
              <a:bodyPr/>
              <a:lstStyle/>
              <a:p>
                <a:pPr lvl="0">
                  <a:defRPr sz="2000" b="0" i="0" u="none" strike="noStrike">
                    <a:solidFill>
                      <a:srgbClr val="FFFFFF"/>
                    </a:solidFill>
                    <a:effectLst>
                      <a:outerShdw dist="38100" dir="2700000" rotWithShape="0">
                        <a:srgbClr val="000000"/>
                      </a:outerShdw>
                    </a:effectLst>
                    <a:latin typeface="Helvetica Light"/>
                  </a:defRPr>
                </a:pPr>
                <a:endParaRPr lang="en-US"/>
              </a:p>
            </c:txPr>
            <c:dLblPos val="ctr"/>
            <c:showLegendKey val="0"/>
            <c:showVal val="0"/>
            <c:showCatName val="0"/>
            <c:showSerName val="0"/>
            <c:showPercent val="1"/>
            <c:showBubbleSize val="0"/>
            <c:showLeaderLines val="0"/>
          </c:dLbls>
          <c:cat>
            <c:strRef>
              <c:f>Sheet1!$B$1:$C$1</c:f>
              <c:strCache>
                <c:ptCount val="2"/>
                <c:pt idx="0">
                  <c:v>waste</c:v>
                </c:pt>
                <c:pt idx="1">
                  <c:v>recycling</c:v>
                </c:pt>
              </c:strCache>
            </c:strRef>
          </c:cat>
          <c:val>
            <c:numRef>
              <c:f>Sheet1!$B$2:$C$2</c:f>
              <c:numCache>
                <c:formatCode>General</c:formatCode>
                <c:ptCount val="2"/>
                <c:pt idx="0">
                  <c:v>55</c:v>
                </c:pt>
                <c:pt idx="1">
                  <c:v>48</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GB"/>
          </a:p>
        </c:rich>
      </c:tx>
      <c:layout/>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Region 1</c:v>
                </c:pt>
              </c:strCache>
            </c:strRef>
          </c:tx>
          <c:spPr>
            <a:gradFill flip="none" rotWithShape="1">
              <a:gsLst>
                <a:gs pos="0">
                  <a:srgbClr val="00B3FA"/>
                </a:gs>
                <a:gs pos="100000">
                  <a:srgbClr val="095CC4"/>
                </a:gs>
              </a:gsLst>
              <a:lin ang="5400000" scaled="0"/>
            </a:gradFill>
            <a:ln w="12700" cap="flat">
              <a:noFill/>
              <a:miter lim="400000"/>
            </a:ln>
            <a:effectLst/>
          </c:spPr>
          <c:dPt>
            <c:idx val="1"/>
            <c:bubble3D val="0"/>
            <c:spPr>
              <a:gradFill flip="none" rotWithShape="1">
                <a:gsLst>
                  <a:gs pos="0">
                    <a:srgbClr val="48D244"/>
                  </a:gs>
                  <a:gs pos="100000">
                    <a:srgbClr val="1B8518"/>
                  </a:gs>
                </a:gsLst>
                <a:lin ang="5400000" scaled="0"/>
              </a:gradFill>
              <a:ln w="12700" cap="flat">
                <a:noFill/>
                <a:miter lim="400000"/>
              </a:ln>
              <a:effectLst/>
            </c:spPr>
          </c:dPt>
          <c:dPt>
            <c:idx val="2"/>
            <c:bubble3D val="0"/>
            <c:spPr>
              <a:gradFill flip="none" rotWithShape="1">
                <a:gsLst>
                  <a:gs pos="0">
                    <a:srgbClr val="FADD22"/>
                  </a:gs>
                  <a:gs pos="100000">
                    <a:srgbClr val="AF8A16"/>
                  </a:gs>
                </a:gsLst>
                <a:lin ang="5400000" scaled="0"/>
              </a:gradFill>
              <a:ln w="12700" cap="flat">
                <a:noFill/>
                <a:miter lim="400000"/>
              </a:ln>
              <a:effectLst/>
            </c:spPr>
          </c:dPt>
          <c:dPt>
            <c:idx val="3"/>
            <c:bubble3D val="0"/>
            <c:spPr>
              <a:gradFill flip="none" rotWithShape="1">
                <a:gsLst>
                  <a:gs pos="0">
                    <a:srgbClr val="E98216"/>
                  </a:gs>
                  <a:gs pos="100000">
                    <a:srgbClr val="D45510"/>
                  </a:gs>
                </a:gsLst>
                <a:lin ang="5400000" scaled="0"/>
              </a:gradFill>
              <a:ln w="12700" cap="flat">
                <a:noFill/>
                <a:miter lim="400000"/>
              </a:ln>
              <a:effectLst/>
            </c:spPr>
          </c:dPt>
          <c:dPt>
            <c:idx val="4"/>
            <c:bubble3D val="0"/>
            <c:spPr>
              <a:gradFill flip="none" rotWithShape="1">
                <a:gsLst>
                  <a:gs pos="0">
                    <a:srgbClr val="F63111"/>
                  </a:gs>
                  <a:gs pos="100000">
                    <a:srgbClr val="BA120A"/>
                  </a:gs>
                </a:gsLst>
                <a:lin ang="5400000" scaled="0"/>
              </a:gradFill>
              <a:ln w="12700" cap="flat">
                <a:noFill/>
                <a:miter lim="400000"/>
              </a:ln>
              <a:effectLst/>
            </c:spPr>
          </c:dPt>
          <c:dPt>
            <c:idx val="5"/>
            <c:bubble3D val="0"/>
            <c:spPr>
              <a:gradFill flip="none" rotWithShape="1">
                <a:gsLst>
                  <a:gs pos="0">
                    <a:srgbClr val="7444A2"/>
                  </a:gs>
                  <a:gs pos="100000">
                    <a:srgbClr val="62298A"/>
                  </a:gs>
                </a:gsLst>
                <a:lin ang="5400000" scaled="0"/>
              </a:gradFill>
              <a:ln w="12700" cap="flat">
                <a:noFill/>
                <a:miter lim="400000"/>
              </a:ln>
              <a:effectLst/>
            </c:spPr>
          </c:dPt>
          <c:dLbls>
            <c:numFmt formatCode="#,##0%" sourceLinked="0"/>
            <c:txPr>
              <a:bodyPr/>
              <a:lstStyle/>
              <a:p>
                <a:pPr lvl="0">
                  <a:defRPr sz="2000" b="0" i="0" u="none" strike="noStrike">
                    <a:solidFill>
                      <a:srgbClr val="FFFFFF"/>
                    </a:solidFill>
                    <a:effectLst>
                      <a:outerShdw dist="38100" dir="2700000" rotWithShape="0">
                        <a:srgbClr val="000000"/>
                      </a:outerShdw>
                    </a:effectLst>
                    <a:latin typeface="Helvetica Light"/>
                  </a:defRPr>
                </a:pPr>
                <a:endParaRPr lang="en-US"/>
              </a:p>
            </c:txPr>
            <c:dLblPos val="ctr"/>
            <c:showLegendKey val="0"/>
            <c:showVal val="0"/>
            <c:showCatName val="0"/>
            <c:showSerName val="0"/>
            <c:showPercent val="1"/>
            <c:showBubbleSize val="0"/>
            <c:showLeaderLines val="0"/>
          </c:dLbls>
          <c:cat>
            <c:strRef>
              <c:f>Sheet1!$B$1:$C$1</c:f>
              <c:strCache>
                <c:ptCount val="2"/>
                <c:pt idx="0">
                  <c:v>2009</c:v>
                </c:pt>
                <c:pt idx="1">
                  <c:v>2010</c:v>
                </c:pt>
              </c:strCache>
            </c:strRef>
          </c:cat>
          <c:val>
            <c:numRef>
              <c:f>Sheet1!$B$2:$C$2</c:f>
              <c:numCache>
                <c:formatCode>General</c:formatCode>
                <c:ptCount val="2"/>
                <c:pt idx="0">
                  <c:v>41</c:v>
                </c:pt>
                <c:pt idx="1">
                  <c:v>59</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GB"/>
          </a:p>
        </c:rich>
      </c:tx>
      <c:layout/>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Region 1</c:v>
                </c:pt>
              </c:strCache>
            </c:strRef>
          </c:tx>
          <c:spPr>
            <a:gradFill flip="none" rotWithShape="1">
              <a:gsLst>
                <a:gs pos="0">
                  <a:srgbClr val="00B3FA"/>
                </a:gs>
                <a:gs pos="100000">
                  <a:srgbClr val="095CC4"/>
                </a:gs>
              </a:gsLst>
              <a:lin ang="5400000" scaled="0"/>
            </a:gradFill>
            <a:ln w="12700" cap="flat">
              <a:noFill/>
              <a:miter lim="400000"/>
            </a:ln>
            <a:effectLst/>
          </c:spPr>
          <c:dPt>
            <c:idx val="1"/>
            <c:bubble3D val="0"/>
            <c:spPr>
              <a:gradFill flip="none" rotWithShape="1">
                <a:gsLst>
                  <a:gs pos="0">
                    <a:srgbClr val="48D244"/>
                  </a:gs>
                  <a:gs pos="100000">
                    <a:srgbClr val="1B8518"/>
                  </a:gs>
                </a:gsLst>
                <a:lin ang="5400000" scaled="0"/>
              </a:gradFill>
              <a:ln w="12700" cap="flat">
                <a:noFill/>
                <a:miter lim="400000"/>
              </a:ln>
              <a:effectLst/>
            </c:spPr>
          </c:dPt>
          <c:dPt>
            <c:idx val="2"/>
            <c:bubble3D val="0"/>
            <c:spPr>
              <a:gradFill flip="none" rotWithShape="1">
                <a:gsLst>
                  <a:gs pos="0">
                    <a:srgbClr val="FADD22"/>
                  </a:gs>
                  <a:gs pos="100000">
                    <a:srgbClr val="AF8A16"/>
                  </a:gs>
                </a:gsLst>
                <a:lin ang="5400000" scaled="0"/>
              </a:gradFill>
              <a:ln w="12700" cap="flat">
                <a:noFill/>
                <a:miter lim="400000"/>
              </a:ln>
              <a:effectLst/>
            </c:spPr>
          </c:dPt>
          <c:dPt>
            <c:idx val="3"/>
            <c:bubble3D val="0"/>
            <c:spPr>
              <a:gradFill flip="none" rotWithShape="1">
                <a:gsLst>
                  <a:gs pos="0">
                    <a:srgbClr val="E98216"/>
                  </a:gs>
                  <a:gs pos="100000">
                    <a:srgbClr val="D45510"/>
                  </a:gs>
                </a:gsLst>
                <a:lin ang="5400000" scaled="0"/>
              </a:gradFill>
              <a:ln w="12700" cap="flat">
                <a:noFill/>
                <a:miter lim="400000"/>
              </a:ln>
              <a:effectLst/>
            </c:spPr>
          </c:dPt>
          <c:dPt>
            <c:idx val="4"/>
            <c:bubble3D val="0"/>
            <c:spPr>
              <a:gradFill flip="none" rotWithShape="1">
                <a:gsLst>
                  <a:gs pos="0">
                    <a:srgbClr val="F63111"/>
                  </a:gs>
                  <a:gs pos="100000">
                    <a:srgbClr val="BA120A"/>
                  </a:gs>
                </a:gsLst>
                <a:lin ang="5400000" scaled="0"/>
              </a:gradFill>
              <a:ln w="12700" cap="flat">
                <a:noFill/>
                <a:miter lim="400000"/>
              </a:ln>
              <a:effectLst/>
            </c:spPr>
          </c:dPt>
          <c:dPt>
            <c:idx val="5"/>
            <c:bubble3D val="0"/>
            <c:spPr>
              <a:gradFill flip="none" rotWithShape="1">
                <a:gsLst>
                  <a:gs pos="0">
                    <a:srgbClr val="7444A2"/>
                  </a:gs>
                  <a:gs pos="100000">
                    <a:srgbClr val="62298A"/>
                  </a:gs>
                </a:gsLst>
                <a:lin ang="5400000" scaled="0"/>
              </a:gradFill>
              <a:ln w="12700" cap="flat">
                <a:noFill/>
                <a:miter lim="400000"/>
              </a:ln>
              <a:effectLst/>
            </c:spPr>
          </c:dPt>
          <c:dLbls>
            <c:numFmt formatCode="#,##0%" sourceLinked="0"/>
            <c:txPr>
              <a:bodyPr/>
              <a:lstStyle/>
              <a:p>
                <a:pPr lvl="0">
                  <a:defRPr sz="2000" b="0" i="0" u="none" strike="noStrike">
                    <a:solidFill>
                      <a:srgbClr val="FFFFFF"/>
                    </a:solidFill>
                    <a:effectLst>
                      <a:outerShdw dist="38100" dir="2700000" rotWithShape="0">
                        <a:srgbClr val="000000"/>
                      </a:outerShdw>
                    </a:effectLst>
                    <a:latin typeface="Helvetica Light"/>
                  </a:defRPr>
                </a:pPr>
                <a:endParaRPr lang="en-US"/>
              </a:p>
            </c:txPr>
            <c:dLblPos val="ctr"/>
            <c:showLegendKey val="0"/>
            <c:showVal val="0"/>
            <c:showCatName val="0"/>
            <c:showSerName val="0"/>
            <c:showPercent val="1"/>
            <c:showBubbleSize val="0"/>
            <c:showLeaderLines val="0"/>
          </c:dLbls>
          <c:cat>
            <c:strRef>
              <c:f>Sheet1!$B$1:$C$1</c:f>
              <c:strCache>
                <c:ptCount val="2"/>
                <c:pt idx="0">
                  <c:v>2009</c:v>
                </c:pt>
                <c:pt idx="1">
                  <c:v>2010</c:v>
                </c:pt>
              </c:strCache>
            </c:strRef>
          </c:cat>
          <c:val>
            <c:numRef>
              <c:f>Sheet1!$B$2:$C$2</c:f>
              <c:numCache>
                <c:formatCode>General</c:formatCode>
                <c:ptCount val="2"/>
                <c:pt idx="0">
                  <c:v>20</c:v>
                </c:pt>
                <c:pt idx="1">
                  <c:v>80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GB"/>
          </a:p>
        </c:rich>
      </c:tx>
      <c:layout/>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Region 1</c:v>
                </c:pt>
              </c:strCache>
            </c:strRef>
          </c:tx>
          <c:spPr>
            <a:gradFill flip="none" rotWithShape="1">
              <a:gsLst>
                <a:gs pos="0">
                  <a:srgbClr val="00B3FA"/>
                </a:gs>
                <a:gs pos="100000">
                  <a:srgbClr val="095CC4"/>
                </a:gs>
              </a:gsLst>
              <a:lin ang="5400000" scaled="0"/>
            </a:gradFill>
            <a:ln w="12700" cap="flat">
              <a:noFill/>
              <a:miter lim="400000"/>
            </a:ln>
            <a:effectLst/>
          </c:spPr>
          <c:dPt>
            <c:idx val="1"/>
            <c:bubble3D val="0"/>
            <c:spPr>
              <a:gradFill flip="none" rotWithShape="1">
                <a:gsLst>
                  <a:gs pos="0">
                    <a:srgbClr val="48D244"/>
                  </a:gs>
                  <a:gs pos="100000">
                    <a:srgbClr val="1B8518"/>
                  </a:gs>
                </a:gsLst>
                <a:lin ang="5400000" scaled="0"/>
              </a:gradFill>
              <a:ln w="12700" cap="flat">
                <a:noFill/>
                <a:miter lim="400000"/>
              </a:ln>
              <a:effectLst/>
            </c:spPr>
          </c:dPt>
          <c:dPt>
            <c:idx val="2"/>
            <c:bubble3D val="0"/>
            <c:spPr>
              <a:gradFill flip="none" rotWithShape="1">
                <a:gsLst>
                  <a:gs pos="0">
                    <a:srgbClr val="FADD22"/>
                  </a:gs>
                  <a:gs pos="100000">
                    <a:srgbClr val="AF8A16"/>
                  </a:gs>
                </a:gsLst>
                <a:lin ang="5400000" scaled="0"/>
              </a:gradFill>
              <a:ln w="12700" cap="flat">
                <a:noFill/>
                <a:miter lim="400000"/>
              </a:ln>
              <a:effectLst/>
            </c:spPr>
          </c:dPt>
          <c:dPt>
            <c:idx val="3"/>
            <c:bubble3D val="0"/>
            <c:spPr>
              <a:gradFill flip="none" rotWithShape="1">
                <a:gsLst>
                  <a:gs pos="0">
                    <a:srgbClr val="E98216"/>
                  </a:gs>
                  <a:gs pos="100000">
                    <a:srgbClr val="D45510"/>
                  </a:gs>
                </a:gsLst>
                <a:lin ang="5400000" scaled="0"/>
              </a:gradFill>
              <a:ln w="12700" cap="flat">
                <a:noFill/>
                <a:miter lim="400000"/>
              </a:ln>
              <a:effectLst/>
            </c:spPr>
          </c:dPt>
          <c:dPt>
            <c:idx val="4"/>
            <c:bubble3D val="0"/>
            <c:spPr>
              <a:gradFill flip="none" rotWithShape="1">
                <a:gsLst>
                  <a:gs pos="0">
                    <a:srgbClr val="F63111"/>
                  </a:gs>
                  <a:gs pos="100000">
                    <a:srgbClr val="BA120A"/>
                  </a:gs>
                </a:gsLst>
                <a:lin ang="5400000" scaled="0"/>
              </a:gradFill>
              <a:ln w="12700" cap="flat">
                <a:noFill/>
                <a:miter lim="400000"/>
              </a:ln>
              <a:effectLst/>
            </c:spPr>
          </c:dPt>
          <c:dPt>
            <c:idx val="5"/>
            <c:bubble3D val="0"/>
            <c:spPr>
              <a:gradFill flip="none" rotWithShape="1">
                <a:gsLst>
                  <a:gs pos="0">
                    <a:srgbClr val="7444A2"/>
                  </a:gs>
                  <a:gs pos="100000">
                    <a:srgbClr val="62298A"/>
                  </a:gs>
                </a:gsLst>
                <a:lin ang="5400000" scaled="0"/>
              </a:gradFill>
              <a:ln w="12700" cap="flat">
                <a:noFill/>
                <a:miter lim="400000"/>
              </a:ln>
              <a:effectLst/>
            </c:spPr>
          </c:dPt>
          <c:dLbls>
            <c:numFmt formatCode="#,##0%" sourceLinked="0"/>
            <c:txPr>
              <a:bodyPr/>
              <a:lstStyle/>
              <a:p>
                <a:pPr lvl="0">
                  <a:defRPr sz="2000" b="0" i="0" u="none" strike="noStrike">
                    <a:solidFill>
                      <a:srgbClr val="FFFFFF"/>
                    </a:solidFill>
                    <a:effectLst>
                      <a:outerShdw dist="38100" dir="2700000" rotWithShape="0">
                        <a:srgbClr val="000000"/>
                      </a:outerShdw>
                    </a:effectLst>
                    <a:latin typeface="Helvetica Light"/>
                  </a:defRPr>
                </a:pPr>
                <a:endParaRPr lang="en-US"/>
              </a:p>
            </c:txPr>
            <c:dLblPos val="ctr"/>
            <c:showLegendKey val="0"/>
            <c:showVal val="0"/>
            <c:showCatName val="0"/>
            <c:showSerName val="0"/>
            <c:showPercent val="1"/>
            <c:showBubbleSize val="0"/>
            <c:showLeaderLines val="0"/>
          </c:dLbls>
          <c:cat>
            <c:strRef>
              <c:f>Sheet1!$B$1:$C$1</c:f>
              <c:strCache>
                <c:ptCount val="2"/>
                <c:pt idx="0">
                  <c:v>2009</c:v>
                </c:pt>
                <c:pt idx="1">
                  <c:v>2010</c:v>
                </c:pt>
              </c:strCache>
            </c:strRef>
          </c:cat>
          <c:val>
            <c:numRef>
              <c:f>Sheet1!$B$2:$C$2</c:f>
              <c:numCache>
                <c:formatCode>General</c:formatCode>
                <c:ptCount val="2"/>
                <c:pt idx="0">
                  <c:v>17</c:v>
                </c:pt>
                <c:pt idx="1">
                  <c:v>83</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GB"/>
          </a:p>
        </c:rich>
      </c:tx>
      <c:layout/>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Region 1</c:v>
                </c:pt>
              </c:strCache>
            </c:strRef>
          </c:tx>
          <c:spPr>
            <a:gradFill flip="none" rotWithShape="1">
              <a:gsLst>
                <a:gs pos="0">
                  <a:srgbClr val="00B3FA"/>
                </a:gs>
                <a:gs pos="100000">
                  <a:srgbClr val="095CC4"/>
                </a:gs>
              </a:gsLst>
              <a:lin ang="5400000" scaled="0"/>
            </a:gradFill>
            <a:ln w="12700" cap="flat">
              <a:noFill/>
              <a:miter lim="400000"/>
            </a:ln>
            <a:effectLst/>
          </c:spPr>
          <c:dPt>
            <c:idx val="1"/>
            <c:bubble3D val="0"/>
            <c:spPr>
              <a:gradFill flip="none" rotWithShape="1">
                <a:gsLst>
                  <a:gs pos="0">
                    <a:srgbClr val="48D244"/>
                  </a:gs>
                  <a:gs pos="100000">
                    <a:srgbClr val="1B8518"/>
                  </a:gs>
                </a:gsLst>
                <a:lin ang="5400000" scaled="0"/>
              </a:gradFill>
              <a:ln w="12700" cap="flat">
                <a:noFill/>
                <a:miter lim="400000"/>
              </a:ln>
              <a:effectLst/>
            </c:spPr>
          </c:dPt>
          <c:dPt>
            <c:idx val="2"/>
            <c:bubble3D val="0"/>
            <c:spPr>
              <a:gradFill flip="none" rotWithShape="1">
                <a:gsLst>
                  <a:gs pos="0">
                    <a:srgbClr val="FADD22"/>
                  </a:gs>
                  <a:gs pos="100000">
                    <a:srgbClr val="AF8A16"/>
                  </a:gs>
                </a:gsLst>
                <a:lin ang="5400000" scaled="0"/>
              </a:gradFill>
              <a:ln w="12700" cap="flat">
                <a:noFill/>
                <a:miter lim="400000"/>
              </a:ln>
              <a:effectLst/>
            </c:spPr>
          </c:dPt>
          <c:dPt>
            <c:idx val="3"/>
            <c:bubble3D val="0"/>
            <c:spPr>
              <a:gradFill flip="none" rotWithShape="1">
                <a:gsLst>
                  <a:gs pos="0">
                    <a:srgbClr val="E98216"/>
                  </a:gs>
                  <a:gs pos="100000">
                    <a:srgbClr val="D45510"/>
                  </a:gs>
                </a:gsLst>
                <a:lin ang="5400000" scaled="0"/>
              </a:gradFill>
              <a:ln w="12700" cap="flat">
                <a:noFill/>
                <a:miter lim="400000"/>
              </a:ln>
              <a:effectLst/>
            </c:spPr>
          </c:dPt>
          <c:dPt>
            <c:idx val="4"/>
            <c:bubble3D val="0"/>
            <c:spPr>
              <a:gradFill flip="none" rotWithShape="1">
                <a:gsLst>
                  <a:gs pos="0">
                    <a:srgbClr val="F63111"/>
                  </a:gs>
                  <a:gs pos="100000">
                    <a:srgbClr val="BA120A"/>
                  </a:gs>
                </a:gsLst>
                <a:lin ang="5400000" scaled="0"/>
              </a:gradFill>
              <a:ln w="12700" cap="flat">
                <a:noFill/>
                <a:miter lim="400000"/>
              </a:ln>
              <a:effectLst/>
            </c:spPr>
          </c:dPt>
          <c:dPt>
            <c:idx val="5"/>
            <c:bubble3D val="0"/>
            <c:spPr>
              <a:gradFill flip="none" rotWithShape="1">
                <a:gsLst>
                  <a:gs pos="0">
                    <a:srgbClr val="7444A2"/>
                  </a:gs>
                  <a:gs pos="100000">
                    <a:srgbClr val="62298A"/>
                  </a:gs>
                </a:gsLst>
                <a:lin ang="5400000" scaled="0"/>
              </a:gradFill>
              <a:ln w="12700" cap="flat">
                <a:noFill/>
                <a:miter lim="400000"/>
              </a:ln>
              <a:effectLst/>
            </c:spPr>
          </c:dPt>
          <c:dLbls>
            <c:numFmt formatCode="#,##0%" sourceLinked="0"/>
            <c:txPr>
              <a:bodyPr/>
              <a:lstStyle/>
              <a:p>
                <a:pPr lvl="0">
                  <a:defRPr sz="2000" b="0" i="0" u="none" strike="noStrike">
                    <a:solidFill>
                      <a:srgbClr val="FFFFFF"/>
                    </a:solidFill>
                    <a:effectLst>
                      <a:outerShdw dist="38100" dir="2700000" rotWithShape="0">
                        <a:srgbClr val="000000"/>
                      </a:outerShdw>
                    </a:effectLst>
                    <a:latin typeface="Helvetica Light"/>
                  </a:defRPr>
                </a:pPr>
                <a:endParaRPr lang="en-US"/>
              </a:p>
            </c:txPr>
            <c:dLblPos val="ctr"/>
            <c:showLegendKey val="0"/>
            <c:showVal val="0"/>
            <c:showCatName val="0"/>
            <c:showSerName val="0"/>
            <c:showPercent val="1"/>
            <c:showBubbleSize val="0"/>
            <c:showLeaderLines val="0"/>
          </c:dLbls>
          <c:cat>
            <c:strRef>
              <c:f>Sheet1!$B$1:$C$1</c:f>
              <c:strCache>
                <c:ptCount val="2"/>
                <c:pt idx="0">
                  <c:v>2009</c:v>
                </c:pt>
                <c:pt idx="1">
                  <c:v>2010</c:v>
                </c:pt>
              </c:strCache>
            </c:strRef>
          </c:cat>
          <c:val>
            <c:numRef>
              <c:f>Sheet1!$B$2:$C$2</c:f>
              <c:numCache>
                <c:formatCode>General</c:formatCode>
                <c:ptCount val="2"/>
                <c:pt idx="0">
                  <c:v>11</c:v>
                </c:pt>
                <c:pt idx="1">
                  <c:v>89</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GB"/>
          </a:p>
        </c:rich>
      </c:tx>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Region 1</c:v>
                </c:pt>
              </c:strCache>
            </c:strRef>
          </c:tx>
          <c:spPr>
            <a:gradFill flip="none" rotWithShape="1">
              <a:gsLst>
                <a:gs pos="0">
                  <a:srgbClr val="00B3FA"/>
                </a:gs>
                <a:gs pos="100000">
                  <a:srgbClr val="095CC4"/>
                </a:gs>
              </a:gsLst>
              <a:lin ang="5400000" scaled="0"/>
            </a:gradFill>
            <a:ln w="12700" cap="flat">
              <a:noFill/>
              <a:miter lim="400000"/>
            </a:ln>
            <a:effectLst/>
          </c:spPr>
          <c:dPt>
            <c:idx val="1"/>
            <c:bubble3D val="0"/>
            <c:spPr>
              <a:gradFill flip="none" rotWithShape="1">
                <a:gsLst>
                  <a:gs pos="0">
                    <a:srgbClr val="48D244"/>
                  </a:gs>
                  <a:gs pos="100000">
                    <a:srgbClr val="1B8518"/>
                  </a:gs>
                </a:gsLst>
                <a:lin ang="5400000" scaled="0"/>
              </a:gradFill>
              <a:ln w="12700" cap="flat">
                <a:noFill/>
                <a:miter lim="400000"/>
              </a:ln>
              <a:effectLst/>
            </c:spPr>
          </c:dPt>
          <c:dPt>
            <c:idx val="2"/>
            <c:bubble3D val="0"/>
            <c:spPr>
              <a:gradFill flip="none" rotWithShape="1">
                <a:gsLst>
                  <a:gs pos="0">
                    <a:srgbClr val="FADD22"/>
                  </a:gs>
                  <a:gs pos="100000">
                    <a:srgbClr val="AF8A16"/>
                  </a:gs>
                </a:gsLst>
                <a:lin ang="5400000" scaled="0"/>
              </a:gradFill>
              <a:ln w="12700" cap="flat">
                <a:noFill/>
                <a:miter lim="400000"/>
              </a:ln>
              <a:effectLst/>
            </c:spPr>
          </c:dPt>
          <c:dPt>
            <c:idx val="3"/>
            <c:bubble3D val="0"/>
            <c:spPr>
              <a:gradFill flip="none" rotWithShape="1">
                <a:gsLst>
                  <a:gs pos="0">
                    <a:srgbClr val="E98216"/>
                  </a:gs>
                  <a:gs pos="100000">
                    <a:srgbClr val="D45510"/>
                  </a:gs>
                </a:gsLst>
                <a:lin ang="5400000" scaled="0"/>
              </a:gradFill>
              <a:ln w="12700" cap="flat">
                <a:noFill/>
                <a:miter lim="400000"/>
              </a:ln>
              <a:effectLst/>
            </c:spPr>
          </c:dPt>
          <c:dPt>
            <c:idx val="4"/>
            <c:bubble3D val="0"/>
            <c:spPr>
              <a:gradFill flip="none" rotWithShape="1">
                <a:gsLst>
                  <a:gs pos="0">
                    <a:srgbClr val="F63111"/>
                  </a:gs>
                  <a:gs pos="100000">
                    <a:srgbClr val="BA120A"/>
                  </a:gs>
                </a:gsLst>
                <a:lin ang="5400000" scaled="0"/>
              </a:gradFill>
              <a:ln w="12700" cap="flat">
                <a:noFill/>
                <a:miter lim="400000"/>
              </a:ln>
              <a:effectLst/>
            </c:spPr>
          </c:dPt>
          <c:dPt>
            <c:idx val="5"/>
            <c:bubble3D val="0"/>
            <c:spPr>
              <a:gradFill flip="none" rotWithShape="1">
                <a:gsLst>
                  <a:gs pos="0">
                    <a:srgbClr val="7444A2"/>
                  </a:gs>
                  <a:gs pos="100000">
                    <a:srgbClr val="62298A"/>
                  </a:gs>
                </a:gsLst>
                <a:lin ang="5400000" scaled="0"/>
              </a:gradFill>
              <a:ln w="12700" cap="flat">
                <a:noFill/>
                <a:miter lim="400000"/>
              </a:ln>
              <a:effectLst/>
            </c:spPr>
          </c:dPt>
          <c:dLbls>
            <c:numFmt formatCode="#,##0%" sourceLinked="0"/>
            <c:txPr>
              <a:bodyPr/>
              <a:lstStyle/>
              <a:p>
                <a:pPr lvl="0">
                  <a:defRPr sz="2000" b="0" i="0" u="none" strike="noStrike">
                    <a:solidFill>
                      <a:srgbClr val="FFFFFF"/>
                    </a:solidFill>
                    <a:effectLst>
                      <a:outerShdw dist="38100" dir="2700000" rotWithShape="0">
                        <a:srgbClr val="000000"/>
                      </a:outerShdw>
                    </a:effectLst>
                    <a:latin typeface="Helvetica Light"/>
                  </a:defRPr>
                </a:pPr>
                <a:endParaRPr lang="en-US"/>
              </a:p>
            </c:txPr>
            <c:dLblPos val="ctr"/>
            <c:showLegendKey val="0"/>
            <c:showVal val="0"/>
            <c:showCatName val="0"/>
            <c:showSerName val="0"/>
            <c:showPercent val="1"/>
            <c:showBubbleSize val="0"/>
            <c:showLeaderLines val="0"/>
          </c:dLbls>
          <c:cat>
            <c:strRef>
              <c:f>Sheet1!$B$1:$C$1</c:f>
              <c:strCache>
                <c:ptCount val="2"/>
                <c:pt idx="0">
                  <c:v>2009</c:v>
                </c:pt>
                <c:pt idx="1">
                  <c:v>2010</c:v>
                </c:pt>
              </c:strCache>
            </c:strRef>
          </c:cat>
          <c:val>
            <c:numRef>
              <c:f>Sheet1!$B$2:$C$2</c:f>
              <c:numCache>
                <c:formatCode>General</c:formatCode>
                <c:ptCount val="2"/>
                <c:pt idx="0">
                  <c:v>10</c:v>
                </c:pt>
                <c:pt idx="1">
                  <c:v>90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en-US"/>
          </a:p>
        </c:rich>
      </c:tx>
      <c:overlay val="1"/>
    </c:title>
    <c:autoTitleDeleted val="0"/>
    <c:plotArea>
      <c:layout>
        <c:manualLayout>
          <c:layoutTarget val="inner"/>
          <c:xMode val="edge"/>
          <c:yMode val="edge"/>
          <c:x val="5.000000000000001E-3"/>
          <c:y val="5.000000000000001E-3"/>
          <c:w val="1"/>
          <c:h val="1"/>
        </c:manualLayout>
      </c:layout>
      <c:pieChart>
        <c:varyColors val="0"/>
        <c:ser>
          <c:idx val="0"/>
          <c:order val="0"/>
          <c:tx>
            <c:strRef>
              <c:f>Sheet1!$A$2</c:f>
              <c:strCache>
                <c:ptCount val="1"/>
                <c:pt idx="0">
                  <c:v>Region 1</c:v>
                </c:pt>
              </c:strCache>
            </c:strRef>
          </c:tx>
          <c:spPr>
            <a:gradFill flip="none" rotWithShape="1">
              <a:gsLst>
                <a:gs pos="0">
                  <a:srgbClr val="00B3FA"/>
                </a:gs>
                <a:gs pos="100000">
                  <a:srgbClr val="095CC4"/>
                </a:gs>
              </a:gsLst>
              <a:lin ang="5400000" scaled="0"/>
            </a:gradFill>
            <a:ln w="12700" cap="flat">
              <a:noFill/>
              <a:miter lim="400000"/>
            </a:ln>
            <a:effectLst/>
          </c:spPr>
          <c:dPt>
            <c:idx val="1"/>
            <c:bubble3D val="0"/>
            <c:spPr>
              <a:gradFill flip="none" rotWithShape="1">
                <a:gsLst>
                  <a:gs pos="0">
                    <a:srgbClr val="48D244"/>
                  </a:gs>
                  <a:gs pos="100000">
                    <a:srgbClr val="1B8518"/>
                  </a:gs>
                </a:gsLst>
                <a:lin ang="5400000" scaled="0"/>
              </a:gradFill>
              <a:ln w="12700" cap="flat">
                <a:noFill/>
                <a:miter lim="400000"/>
              </a:ln>
              <a:effectLst/>
            </c:spPr>
          </c:dPt>
          <c:dPt>
            <c:idx val="2"/>
            <c:bubble3D val="0"/>
            <c:spPr>
              <a:gradFill flip="none" rotWithShape="1">
                <a:gsLst>
                  <a:gs pos="0">
                    <a:srgbClr val="FADD22"/>
                  </a:gs>
                  <a:gs pos="100000">
                    <a:srgbClr val="AF8A16"/>
                  </a:gs>
                </a:gsLst>
                <a:lin ang="5400000" scaled="0"/>
              </a:gradFill>
              <a:ln w="12700" cap="flat">
                <a:noFill/>
                <a:miter lim="400000"/>
              </a:ln>
              <a:effectLst/>
            </c:spPr>
          </c:dPt>
          <c:dPt>
            <c:idx val="3"/>
            <c:bubble3D val="0"/>
            <c:spPr>
              <a:gradFill flip="none" rotWithShape="1">
                <a:gsLst>
                  <a:gs pos="0">
                    <a:srgbClr val="E98216"/>
                  </a:gs>
                  <a:gs pos="100000">
                    <a:srgbClr val="D45510"/>
                  </a:gs>
                </a:gsLst>
                <a:lin ang="5400000" scaled="0"/>
              </a:gradFill>
              <a:ln w="12700" cap="flat">
                <a:noFill/>
                <a:miter lim="400000"/>
              </a:ln>
              <a:effectLst/>
            </c:spPr>
          </c:dPt>
          <c:dPt>
            <c:idx val="4"/>
            <c:bubble3D val="0"/>
            <c:spPr>
              <a:gradFill flip="none" rotWithShape="1">
                <a:gsLst>
                  <a:gs pos="0">
                    <a:srgbClr val="F63111"/>
                  </a:gs>
                  <a:gs pos="100000">
                    <a:srgbClr val="BA120A"/>
                  </a:gs>
                </a:gsLst>
                <a:lin ang="5400000" scaled="0"/>
              </a:gradFill>
              <a:ln w="12700" cap="flat">
                <a:noFill/>
                <a:miter lim="400000"/>
              </a:ln>
              <a:effectLst/>
            </c:spPr>
          </c:dPt>
          <c:dPt>
            <c:idx val="5"/>
            <c:bubble3D val="0"/>
            <c:spPr>
              <a:gradFill flip="none" rotWithShape="1">
                <a:gsLst>
                  <a:gs pos="0">
                    <a:srgbClr val="7444A2"/>
                  </a:gs>
                  <a:gs pos="100000">
                    <a:srgbClr val="62298A"/>
                  </a:gs>
                </a:gsLst>
                <a:lin ang="5400000" scaled="0"/>
              </a:gradFill>
              <a:ln w="12700" cap="flat">
                <a:noFill/>
                <a:miter lim="400000"/>
              </a:ln>
              <a:effectLst/>
            </c:spPr>
          </c:dPt>
          <c:dLbls>
            <c:numFmt formatCode="#,##0%" sourceLinked="0"/>
            <c:txPr>
              <a:bodyPr/>
              <a:lstStyle/>
              <a:p>
                <a:pPr lvl="0">
                  <a:defRPr sz="2000" b="0" i="0" u="none" strike="noStrike">
                    <a:solidFill>
                      <a:srgbClr val="FFFFFF"/>
                    </a:solidFill>
                    <a:effectLst>
                      <a:outerShdw dist="38100" dir="2700000" rotWithShape="0">
                        <a:srgbClr val="000000"/>
                      </a:outerShdw>
                    </a:effectLst>
                    <a:latin typeface="Helvetica Light"/>
                  </a:defRPr>
                </a:pPr>
                <a:endParaRPr lang="en-US"/>
              </a:p>
            </c:txPr>
            <c:dLblPos val="ctr"/>
            <c:showLegendKey val="0"/>
            <c:showVal val="0"/>
            <c:showCatName val="0"/>
            <c:showSerName val="0"/>
            <c:showPercent val="1"/>
            <c:showBubbleSize val="0"/>
            <c:showLeaderLines val="0"/>
          </c:dLbls>
          <c:cat>
            <c:multiLvlStrRef>
              <c:f>Sheet1!$B$1:$C$1</c:f>
            </c:multiLvlStrRef>
          </c:cat>
          <c:val>
            <c:numRef>
              <c:f>Sheet1!$B$2:$C$2</c:f>
              <c:numCache>
                <c:formatCode>General</c:formatCode>
                <c:ptCount val="2"/>
                <c:pt idx="0">
                  <c:v>8</c:v>
                </c:pt>
                <c:pt idx="1">
                  <c:v>92</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zero"/>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hape 2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3" name="Shape 2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616595110"/>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ver">
    <p:spTree>
      <p:nvGrpSpPr>
        <p:cNvPr id="1" name=""/>
        <p:cNvGrpSpPr/>
        <p:nvPr/>
      </p:nvGrpSpPr>
      <p:grpSpPr>
        <a:xfrm>
          <a:off x="0" y="0"/>
          <a:ext cx="0" cy="0"/>
          <a:chOff x="0" y="0"/>
          <a:chExt cx="0" cy="0"/>
        </a:xfrm>
      </p:grpSpPr>
      <p:sp>
        <p:nvSpPr>
          <p:cNvPr id="5" name="Shape 5"/>
          <p:cNvSpPr>
            <a:spLocks noGrp="1"/>
          </p:cNvSpPr>
          <p:nvPr>
            <p:ph type="body" idx="1"/>
          </p:nvPr>
        </p:nvSpPr>
        <p:spPr>
          <a:xfrm>
            <a:off x="1270000" y="7353300"/>
            <a:ext cx="10464800" cy="1130300"/>
          </a:xfrm>
          <a:prstGeom prst="rect">
            <a:avLst/>
          </a:prstGeom>
        </p:spPr>
        <p:txBody>
          <a:bodyPr anchor="t"/>
          <a:lstStyle>
            <a:lvl1pPr marL="0" indent="0" algn="ctr">
              <a:spcBef>
                <a:spcPts val="0"/>
              </a:spcBef>
              <a:buSzTx/>
              <a:buNone/>
              <a:defRPr sz="3200"/>
            </a:lvl1pPr>
            <a:lvl2pPr marL="0" indent="342900" algn="ctr">
              <a:spcBef>
                <a:spcPts val="0"/>
              </a:spcBef>
              <a:buSzTx/>
              <a:buNone/>
              <a:defRPr sz="3200"/>
            </a:lvl2pPr>
            <a:lvl3pPr marL="0" indent="685800" algn="ctr">
              <a:spcBef>
                <a:spcPts val="0"/>
              </a:spcBef>
              <a:buSzTx/>
              <a:buNone/>
              <a:defRPr sz="3200"/>
            </a:lvl3pPr>
            <a:lvl4pPr marL="0" indent="1028700" algn="ctr">
              <a:spcBef>
                <a:spcPts val="0"/>
              </a:spcBef>
              <a:buSzTx/>
              <a:buNone/>
              <a:defRPr sz="3200"/>
            </a:lvl4pPr>
            <a:lvl5pPr marL="0" indent="13716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6" name="Shape 6"/>
          <p:cNvSpPr>
            <a:spLocks noGrp="1"/>
          </p:cNvSpPr>
          <p:nvPr>
            <p:ph type="title"/>
          </p:nvPr>
        </p:nvSpPr>
        <p:spPr>
          <a:xfrm>
            <a:off x="1270000" y="5842000"/>
            <a:ext cx="10464800" cy="1422400"/>
          </a:xfrm>
          <a:prstGeom prst="rect">
            <a:avLst/>
          </a:prstGeom>
        </p:spPr>
        <p:txBody>
          <a:bodyPr anchor="b"/>
          <a:lstStyle/>
          <a:p>
            <a:pPr lvl="0">
              <a:defRPr sz="1800"/>
            </a:pPr>
            <a:r>
              <a:rPr sz="8000"/>
              <a:t>Title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8" name="Shape 8"/>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9" name="Shape 9"/>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342900" algn="ctr">
              <a:spcBef>
                <a:spcPts val="0"/>
              </a:spcBef>
              <a:buSzTx/>
              <a:buNone/>
              <a:defRPr sz="3200"/>
            </a:lvl2pPr>
            <a:lvl3pPr marL="0" indent="685800" algn="ctr">
              <a:spcBef>
                <a:spcPts val="0"/>
              </a:spcBef>
              <a:buSzTx/>
              <a:buNone/>
              <a:defRPr sz="3200"/>
            </a:lvl3pPr>
            <a:lvl4pPr marL="0" indent="1028700" algn="ctr">
              <a:spcBef>
                <a:spcPts val="0"/>
              </a:spcBef>
              <a:buSzTx/>
              <a:buNone/>
              <a:defRPr sz="3200"/>
            </a:lvl4pPr>
            <a:lvl5pPr marL="0" indent="13716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pPr>
            <a:r>
              <a:rPr sz="8000"/>
              <a:t>Title Text</a:t>
            </a:r>
          </a:p>
        </p:txBody>
      </p:sp>
      <p:sp>
        <p:nvSpPr>
          <p:cNvPr id="12" name="Shape 12"/>
          <p:cNvSpPr>
            <a:spLocks noGrp="1"/>
          </p:cNvSpPr>
          <p:nvPr>
            <p:ph type="body" idx="1"/>
          </p:nvPr>
        </p:nvSpPr>
        <p:spPr>
          <a:prstGeom prst="rect">
            <a:avLst/>
          </a:prstGeom>
        </p:spPr>
        <p:txBody>
          <a:body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a:pPr>
            <a:r>
              <a:rPr sz="8000"/>
              <a:t>Title Text</a:t>
            </a:r>
          </a:p>
        </p:txBody>
      </p:sp>
      <p:sp>
        <p:nvSpPr>
          <p:cNvPr id="15" name="Shape 15"/>
          <p:cNvSpPr>
            <a:spLocks noGrp="1"/>
          </p:cNvSpPr>
          <p:nvPr>
            <p:ph type="body" idx="1"/>
          </p:nvPr>
        </p:nvSpPr>
        <p:spPr>
          <a:xfrm>
            <a:off x="1282700" y="2768600"/>
            <a:ext cx="5041900" cy="5715000"/>
          </a:xfrm>
          <a:prstGeom prst="rect">
            <a:avLst/>
          </a:prstGeom>
        </p:spPr>
        <p:txBody>
          <a:bodyPr/>
          <a:lstStyle>
            <a:lvl1pPr marL="280736" indent="-280736">
              <a:spcBef>
                <a:spcPts val="3200"/>
              </a:spcBef>
              <a:defRPr sz="2800"/>
            </a:lvl1pPr>
            <a:lvl2pPr marL="661736" indent="-280736">
              <a:spcBef>
                <a:spcPts val="3200"/>
              </a:spcBef>
              <a:defRPr sz="2800"/>
            </a:lvl2pPr>
            <a:lvl3pPr marL="1042736" indent="-280736">
              <a:spcBef>
                <a:spcPts val="3200"/>
              </a:spcBef>
              <a:defRPr sz="2800"/>
            </a:lvl3pPr>
            <a:lvl4pPr marL="1423736" indent="-280736">
              <a:spcBef>
                <a:spcPts val="3200"/>
              </a:spcBef>
              <a:defRPr sz="2800"/>
            </a:lvl4pPr>
            <a:lvl5pPr marL="1804736" indent="-280736">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pPr>
            <a:r>
              <a:rPr sz="8000"/>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0" name="Shape 20"/>
          <p:cNvSpPr>
            <a:spLocks noGrp="1"/>
          </p:cNvSpPr>
          <p:nvPr>
            <p:ph type="body" idx="1"/>
          </p:nvPr>
        </p:nvSpPr>
        <p:spPr>
          <a:xfrm>
            <a:off x="1270000" y="1270000"/>
            <a:ext cx="10464800" cy="7213600"/>
          </a:xfrm>
          <a:prstGeom prst="rect">
            <a:avLst/>
          </a:prstGeom>
        </p:spPr>
        <p:txBody>
          <a:body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1270000" y="2768600"/>
            <a:ext cx="10464800" cy="5715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800"/>
              <a:t>Body Level One</a:t>
            </a:r>
          </a:p>
          <a:p>
            <a:pPr lvl="1">
              <a:defRPr sz="1800"/>
            </a:pPr>
            <a:r>
              <a:rPr sz="3800"/>
              <a:t>Body Level Two</a:t>
            </a:r>
          </a:p>
          <a:p>
            <a:pPr lvl="2">
              <a:defRPr sz="1800"/>
            </a:pPr>
            <a:r>
              <a:rPr sz="3800"/>
              <a:t>Body Level Three</a:t>
            </a:r>
          </a:p>
          <a:p>
            <a:pPr lvl="3">
              <a:defRPr sz="1800"/>
            </a:pPr>
            <a:r>
              <a:rPr sz="3800"/>
              <a:t>Body Level Four</a:t>
            </a:r>
          </a:p>
          <a:p>
            <a:pPr lvl="4">
              <a:defRPr sz="1800"/>
            </a:pPr>
            <a:r>
              <a:rPr sz="38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algn="ctr" defTabSz="584200">
        <a:defRPr sz="8000">
          <a:latin typeface="+mn-lt"/>
          <a:ea typeface="+mn-ea"/>
          <a:cs typeface="+mn-cs"/>
          <a:sym typeface="Helvetica Light"/>
        </a:defRPr>
      </a:lvl1pPr>
      <a:lvl2pPr indent="342900" algn="ctr" defTabSz="584200">
        <a:defRPr sz="8000">
          <a:latin typeface="+mn-lt"/>
          <a:ea typeface="+mn-ea"/>
          <a:cs typeface="+mn-cs"/>
          <a:sym typeface="Helvetica Light"/>
        </a:defRPr>
      </a:lvl2pPr>
      <a:lvl3pPr indent="685800" algn="ctr" defTabSz="584200">
        <a:defRPr sz="8000">
          <a:latin typeface="+mn-lt"/>
          <a:ea typeface="+mn-ea"/>
          <a:cs typeface="+mn-cs"/>
          <a:sym typeface="Helvetica Light"/>
        </a:defRPr>
      </a:lvl3pPr>
      <a:lvl4pPr indent="1028700" algn="ctr" defTabSz="584200">
        <a:defRPr sz="8000">
          <a:latin typeface="+mn-lt"/>
          <a:ea typeface="+mn-ea"/>
          <a:cs typeface="+mn-cs"/>
          <a:sym typeface="Helvetica Light"/>
        </a:defRPr>
      </a:lvl4pPr>
      <a:lvl5pPr indent="1371600" algn="ctr" defTabSz="584200">
        <a:defRPr sz="8000">
          <a:latin typeface="+mn-lt"/>
          <a:ea typeface="+mn-ea"/>
          <a:cs typeface="+mn-cs"/>
          <a:sym typeface="Helvetica Light"/>
        </a:defRPr>
      </a:lvl5pPr>
      <a:lvl6pPr indent="1714500" algn="ctr" defTabSz="584200">
        <a:defRPr sz="8000">
          <a:latin typeface="+mn-lt"/>
          <a:ea typeface="+mn-ea"/>
          <a:cs typeface="+mn-cs"/>
          <a:sym typeface="Helvetica Light"/>
        </a:defRPr>
      </a:lvl6pPr>
      <a:lvl7pPr indent="2057400" algn="ctr" defTabSz="584200">
        <a:defRPr sz="8000">
          <a:latin typeface="+mn-lt"/>
          <a:ea typeface="+mn-ea"/>
          <a:cs typeface="+mn-cs"/>
          <a:sym typeface="Helvetica Light"/>
        </a:defRPr>
      </a:lvl7pPr>
      <a:lvl8pPr indent="2400300" algn="ctr" defTabSz="584200">
        <a:defRPr sz="8000">
          <a:latin typeface="+mn-lt"/>
          <a:ea typeface="+mn-ea"/>
          <a:cs typeface="+mn-cs"/>
          <a:sym typeface="Helvetica Light"/>
        </a:defRPr>
      </a:lvl8pPr>
      <a:lvl9pPr indent="2743200" algn="ctr" defTabSz="584200">
        <a:defRPr sz="8000">
          <a:latin typeface="+mn-lt"/>
          <a:ea typeface="+mn-ea"/>
          <a:cs typeface="+mn-cs"/>
          <a:sym typeface="Helvetica Light"/>
        </a:defRPr>
      </a:lvl9pPr>
    </p:titleStyle>
    <p:bodyStyle>
      <a:lvl1pPr marL="381000" indent="-381000" defTabSz="584200">
        <a:spcBef>
          <a:spcPts val="4200"/>
        </a:spcBef>
        <a:buSzPct val="100000"/>
        <a:buChar char="•"/>
        <a:defRPr sz="3800">
          <a:latin typeface="+mn-lt"/>
          <a:ea typeface="+mn-ea"/>
          <a:cs typeface="+mn-cs"/>
          <a:sym typeface="Helvetica Light"/>
        </a:defRPr>
      </a:lvl1pPr>
      <a:lvl2pPr marL="762000" indent="-381000" defTabSz="584200">
        <a:spcBef>
          <a:spcPts val="4200"/>
        </a:spcBef>
        <a:buSzPct val="100000"/>
        <a:buChar char="•"/>
        <a:defRPr sz="3800">
          <a:latin typeface="+mn-lt"/>
          <a:ea typeface="+mn-ea"/>
          <a:cs typeface="+mn-cs"/>
          <a:sym typeface="Helvetica Light"/>
        </a:defRPr>
      </a:lvl2pPr>
      <a:lvl3pPr marL="1143000" indent="-381000" defTabSz="584200">
        <a:spcBef>
          <a:spcPts val="4200"/>
        </a:spcBef>
        <a:buSzPct val="100000"/>
        <a:buChar char="•"/>
        <a:defRPr sz="3800">
          <a:latin typeface="+mn-lt"/>
          <a:ea typeface="+mn-ea"/>
          <a:cs typeface="+mn-cs"/>
          <a:sym typeface="Helvetica Light"/>
        </a:defRPr>
      </a:lvl3pPr>
      <a:lvl4pPr marL="1524000" indent="-381000" defTabSz="584200">
        <a:spcBef>
          <a:spcPts val="4200"/>
        </a:spcBef>
        <a:buSzPct val="100000"/>
        <a:buChar char="•"/>
        <a:defRPr sz="3800">
          <a:latin typeface="+mn-lt"/>
          <a:ea typeface="+mn-ea"/>
          <a:cs typeface="+mn-cs"/>
          <a:sym typeface="Helvetica Light"/>
        </a:defRPr>
      </a:lvl4pPr>
      <a:lvl5pPr marL="1905000" indent="-381000" defTabSz="584200">
        <a:spcBef>
          <a:spcPts val="4200"/>
        </a:spcBef>
        <a:buSzPct val="100000"/>
        <a:buChar char="•"/>
        <a:defRPr sz="3800">
          <a:latin typeface="+mn-lt"/>
          <a:ea typeface="+mn-ea"/>
          <a:cs typeface="+mn-cs"/>
          <a:sym typeface="Helvetica Light"/>
        </a:defRPr>
      </a:lvl5pPr>
      <a:lvl6pPr marL="2286000" indent="-381000" defTabSz="584200">
        <a:spcBef>
          <a:spcPts val="4200"/>
        </a:spcBef>
        <a:buSzPct val="100000"/>
        <a:buChar char="•"/>
        <a:defRPr sz="3800">
          <a:latin typeface="+mn-lt"/>
          <a:ea typeface="+mn-ea"/>
          <a:cs typeface="+mn-cs"/>
          <a:sym typeface="Helvetica Light"/>
        </a:defRPr>
      </a:lvl6pPr>
      <a:lvl7pPr marL="2667000" indent="-381000" defTabSz="584200">
        <a:spcBef>
          <a:spcPts val="4200"/>
        </a:spcBef>
        <a:buSzPct val="100000"/>
        <a:buChar char="•"/>
        <a:defRPr sz="3800">
          <a:latin typeface="+mn-lt"/>
          <a:ea typeface="+mn-ea"/>
          <a:cs typeface="+mn-cs"/>
          <a:sym typeface="Helvetica Light"/>
        </a:defRPr>
      </a:lvl7pPr>
      <a:lvl8pPr marL="3048000" indent="-381000" defTabSz="584200">
        <a:spcBef>
          <a:spcPts val="4200"/>
        </a:spcBef>
        <a:buSzPct val="100000"/>
        <a:buChar char="•"/>
        <a:defRPr sz="3800">
          <a:latin typeface="+mn-lt"/>
          <a:ea typeface="+mn-ea"/>
          <a:cs typeface="+mn-cs"/>
          <a:sym typeface="Helvetica Light"/>
        </a:defRPr>
      </a:lvl8pPr>
      <a:lvl9pPr marL="3429000" indent="-381000" defTabSz="584200">
        <a:spcBef>
          <a:spcPts val="4200"/>
        </a:spcBef>
        <a:buSzPct val="100000"/>
        <a:buChar char="•"/>
        <a:defRPr sz="38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342900" algn="ctr" defTabSz="584200">
        <a:defRPr>
          <a:solidFill>
            <a:schemeClr val="tx1"/>
          </a:solidFill>
          <a:latin typeface="+mn-lt"/>
          <a:ea typeface="+mn-ea"/>
          <a:cs typeface="+mn-cs"/>
          <a:sym typeface="Helvetica Light"/>
        </a:defRPr>
      </a:lvl2pPr>
      <a:lvl3pPr indent="685800" algn="ctr" defTabSz="584200">
        <a:defRPr>
          <a:solidFill>
            <a:schemeClr val="tx1"/>
          </a:solidFill>
          <a:latin typeface="+mn-lt"/>
          <a:ea typeface="+mn-ea"/>
          <a:cs typeface="+mn-cs"/>
          <a:sym typeface="Helvetica Light"/>
        </a:defRPr>
      </a:lvl3pPr>
      <a:lvl4pPr indent="1028700" algn="ctr" defTabSz="584200">
        <a:defRPr>
          <a:solidFill>
            <a:schemeClr val="tx1"/>
          </a:solidFill>
          <a:latin typeface="+mn-lt"/>
          <a:ea typeface="+mn-ea"/>
          <a:cs typeface="+mn-cs"/>
          <a:sym typeface="Helvetica Light"/>
        </a:defRPr>
      </a:lvl4pPr>
      <a:lvl5pPr indent="1371600" algn="ctr" defTabSz="584200">
        <a:defRPr>
          <a:solidFill>
            <a:schemeClr val="tx1"/>
          </a:solidFill>
          <a:latin typeface="+mn-lt"/>
          <a:ea typeface="+mn-ea"/>
          <a:cs typeface="+mn-cs"/>
          <a:sym typeface="Helvetica Light"/>
        </a:defRPr>
      </a:lvl5pPr>
      <a:lvl6pPr indent="1714500" algn="ctr" defTabSz="584200">
        <a:defRPr>
          <a:solidFill>
            <a:schemeClr val="tx1"/>
          </a:solidFill>
          <a:latin typeface="+mn-lt"/>
          <a:ea typeface="+mn-ea"/>
          <a:cs typeface="+mn-cs"/>
          <a:sym typeface="Helvetica Light"/>
        </a:defRPr>
      </a:lvl6pPr>
      <a:lvl7pPr indent="2057400" algn="ctr" defTabSz="584200">
        <a:defRPr>
          <a:solidFill>
            <a:schemeClr val="tx1"/>
          </a:solidFill>
          <a:latin typeface="+mn-lt"/>
          <a:ea typeface="+mn-ea"/>
          <a:cs typeface="+mn-cs"/>
          <a:sym typeface="Helvetica Light"/>
        </a:defRPr>
      </a:lvl7pPr>
      <a:lvl8pPr indent="2400300" algn="ctr" defTabSz="584200">
        <a:defRPr>
          <a:solidFill>
            <a:schemeClr val="tx1"/>
          </a:solidFill>
          <a:latin typeface="+mn-lt"/>
          <a:ea typeface="+mn-ea"/>
          <a:cs typeface="+mn-cs"/>
          <a:sym typeface="Helvetica Light"/>
        </a:defRPr>
      </a:lvl8pPr>
      <a:lvl9pPr indent="27432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nsertedImage.jpg"/>
          <p:cNvPicPr/>
          <p:nvPr/>
        </p:nvPicPr>
        <p:blipFill>
          <a:blip r:embed="rId2" cstate="print">
            <a:extLst/>
          </a:blip>
          <a:srcRect l="18393" r="18393"/>
          <a:stretch>
            <a:fillRect/>
          </a:stretch>
        </p:blipFill>
        <p:spPr>
          <a:xfrm>
            <a:off x="0" y="3382530"/>
            <a:ext cx="4756908" cy="6347454"/>
          </a:xfrm>
          <a:prstGeom prst="rect">
            <a:avLst/>
          </a:prstGeom>
          <a:ln w="12700">
            <a:miter lim="400000"/>
          </a:ln>
        </p:spPr>
      </p:pic>
      <p:pic>
        <p:nvPicPr>
          <p:cNvPr id="26" name="InsertedImage.jpg"/>
          <p:cNvPicPr/>
          <p:nvPr/>
        </p:nvPicPr>
        <p:blipFill>
          <a:blip r:embed="rId2" cstate="print">
            <a:extLst/>
          </a:blip>
          <a:srcRect l="18393" r="18393"/>
          <a:stretch>
            <a:fillRect/>
          </a:stretch>
        </p:blipFill>
        <p:spPr>
          <a:xfrm>
            <a:off x="8255649" y="3372410"/>
            <a:ext cx="4772201" cy="6367688"/>
          </a:xfrm>
          <a:prstGeom prst="rect">
            <a:avLst/>
          </a:prstGeom>
          <a:ln w="12700">
            <a:miter lim="400000"/>
          </a:ln>
        </p:spPr>
      </p:pic>
      <p:sp>
        <p:nvSpPr>
          <p:cNvPr id="27" name="Shape 27"/>
          <p:cNvSpPr>
            <a:spLocks noGrp="1"/>
          </p:cNvSpPr>
          <p:nvPr>
            <p:ph type="body" idx="1"/>
          </p:nvPr>
        </p:nvSpPr>
        <p:spPr>
          <a:xfrm>
            <a:off x="1148174" y="2081298"/>
            <a:ext cx="10464801" cy="6536277"/>
          </a:xfrm>
          <a:prstGeom prst="rect">
            <a:avLst/>
          </a:prstGeom>
        </p:spPr>
        <p:txBody>
          <a:bodyPr/>
          <a:lstStyle/>
          <a:p>
            <a:pPr lvl="0">
              <a:defRPr sz="1800"/>
            </a:pPr>
            <a:r>
              <a:rPr sz="3200"/>
              <a:t>The aim of this presentation is to tell you about recycling and how our school has increased recycling and benefitted by "Friendly Garbage". </a:t>
            </a:r>
          </a:p>
        </p:txBody>
      </p:sp>
      <p:sp>
        <p:nvSpPr>
          <p:cNvPr id="28" name="Shape 28"/>
          <p:cNvSpPr/>
          <p:nvPr/>
        </p:nvSpPr>
        <p:spPr>
          <a:xfrm>
            <a:off x="1273896" y="0"/>
            <a:ext cx="10464801" cy="148985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a:defRPr sz="8000"/>
            </a:lvl1pPr>
          </a:lstStyle>
          <a:p>
            <a:pPr lvl="0">
              <a:defRPr sz="1800"/>
            </a:pPr>
            <a:r>
              <a:rPr sz="8000"/>
              <a:t>Introduction</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p:nvPr/>
        </p:nvSpPr>
        <p:spPr>
          <a:xfrm>
            <a:off x="1269999" y="0"/>
            <a:ext cx="10464801" cy="2438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8000"/>
            </a:lvl1pPr>
          </a:lstStyle>
          <a:p>
            <a:pPr lvl="0">
              <a:defRPr sz="1800"/>
            </a:pPr>
            <a:r>
              <a:rPr sz="8000"/>
              <a:t>May</a:t>
            </a:r>
          </a:p>
        </p:txBody>
      </p:sp>
      <p:graphicFrame>
        <p:nvGraphicFramePr>
          <p:cNvPr id="70" name="Chart 70"/>
          <p:cNvGraphicFramePr/>
          <p:nvPr/>
        </p:nvGraphicFramePr>
        <p:xfrm>
          <a:off x="7010234" y="1950720"/>
          <a:ext cx="5852160" cy="5852160"/>
        </p:xfrm>
        <a:graphic>
          <a:graphicData uri="http://schemas.openxmlformats.org/drawingml/2006/chart">
            <c:chart xmlns:c="http://schemas.openxmlformats.org/drawingml/2006/chart" xmlns:r="http://schemas.openxmlformats.org/officeDocument/2006/relationships" r:id="rId2"/>
          </a:graphicData>
        </a:graphic>
      </p:graphicFrame>
      <p:sp>
        <p:nvSpPr>
          <p:cNvPr id="71" name="Shape 71"/>
          <p:cNvSpPr/>
          <p:nvPr/>
        </p:nvSpPr>
        <p:spPr>
          <a:xfrm>
            <a:off x="0" y="2768600"/>
            <a:ext cx="6581634" cy="5715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marL="381000" lvl="0" indent="-381000" algn="l">
              <a:spcBef>
                <a:spcPts val="4200"/>
              </a:spcBef>
              <a:buSzPct val="100000"/>
              <a:buChar char="•"/>
              <a:defRPr sz="1800"/>
            </a:pPr>
            <a:r>
              <a:rPr sz="3800"/>
              <a:t>In April recycling is at 90%</a:t>
            </a:r>
          </a:p>
          <a:p>
            <a:pPr marL="381000" lvl="0" indent="-381000" algn="l">
              <a:spcBef>
                <a:spcPts val="4200"/>
              </a:spcBef>
              <a:buSzPct val="100000"/>
              <a:buChar char="•"/>
              <a:defRPr sz="1800"/>
            </a:pPr>
            <a:r>
              <a:rPr sz="3800"/>
              <a:t>Waste is at 10%</a:t>
            </a:r>
          </a:p>
          <a:p>
            <a:pPr marL="381000" lvl="0" indent="-381000" algn="l">
              <a:spcBef>
                <a:spcPts val="4200"/>
              </a:spcBef>
              <a:buSzPct val="100000"/>
              <a:buChar char="•"/>
              <a:defRPr sz="1800"/>
            </a:pPr>
            <a:r>
              <a:rPr sz="3800"/>
              <a:t>Our aim in October is to reduce refuse by 5%</a:t>
            </a:r>
          </a:p>
        </p:txBody>
      </p:sp>
      <p:sp>
        <p:nvSpPr>
          <p:cNvPr id="72" name="Shape 72"/>
          <p:cNvSpPr/>
          <p:nvPr/>
        </p:nvSpPr>
        <p:spPr>
          <a:xfrm>
            <a:off x="7040708" y="8425062"/>
            <a:ext cx="5302472" cy="11303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3200"/>
              <a:t>Green = Recycling</a:t>
            </a:r>
          </a:p>
          <a:p>
            <a:pPr lvl="0">
              <a:defRPr sz="1800"/>
            </a:pPr>
            <a:r>
              <a:rPr sz="3200"/>
              <a:t>Blue = waste</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1269999" y="40806"/>
            <a:ext cx="10464801" cy="1844505"/>
          </a:xfrm>
          <a:prstGeom prst="rect">
            <a:avLst/>
          </a:prstGeom>
        </p:spPr>
        <p:txBody>
          <a:bodyPr/>
          <a:lstStyle/>
          <a:p>
            <a:pPr lvl="0">
              <a:defRPr sz="1800"/>
            </a:pPr>
            <a:r>
              <a:rPr sz="8000"/>
              <a:t>August</a:t>
            </a:r>
          </a:p>
        </p:txBody>
      </p:sp>
      <p:sp>
        <p:nvSpPr>
          <p:cNvPr id="75" name="Shape 75"/>
          <p:cNvSpPr>
            <a:spLocks noGrp="1"/>
          </p:cNvSpPr>
          <p:nvPr>
            <p:ph type="body" idx="1"/>
          </p:nvPr>
        </p:nvSpPr>
        <p:spPr>
          <a:xfrm>
            <a:off x="127892" y="2768599"/>
            <a:ext cx="6992794" cy="5715001"/>
          </a:xfrm>
          <a:prstGeom prst="rect">
            <a:avLst/>
          </a:prstGeom>
        </p:spPr>
        <p:txBody>
          <a:bodyPr/>
          <a:lstStyle/>
          <a:p>
            <a:pPr lvl="0">
              <a:defRPr sz="1800"/>
            </a:pPr>
            <a:r>
              <a:rPr sz="3800"/>
              <a:t>In August recycling was at 92%</a:t>
            </a:r>
          </a:p>
          <a:p>
            <a:pPr lvl="0">
              <a:defRPr sz="1800"/>
            </a:pPr>
            <a:r>
              <a:rPr sz="3800"/>
              <a:t>In August waste was at 8%</a:t>
            </a:r>
          </a:p>
          <a:p>
            <a:pPr lvl="0">
              <a:defRPr sz="1800"/>
            </a:pPr>
            <a:r>
              <a:rPr sz="3800"/>
              <a:t>Our aim was to reduce refuse by whatever possible.</a:t>
            </a:r>
          </a:p>
        </p:txBody>
      </p:sp>
      <p:graphicFrame>
        <p:nvGraphicFramePr>
          <p:cNvPr id="76" name="Chart 76"/>
          <p:cNvGraphicFramePr/>
          <p:nvPr/>
        </p:nvGraphicFramePr>
        <p:xfrm>
          <a:off x="7718747" y="2444750"/>
          <a:ext cx="4864101" cy="4864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p:nvPr>
        </p:nvSpPr>
        <p:spPr>
          <a:xfrm>
            <a:off x="1269999" y="40806"/>
            <a:ext cx="10464801" cy="1844505"/>
          </a:xfrm>
          <a:prstGeom prst="rect">
            <a:avLst/>
          </a:prstGeom>
        </p:spPr>
        <p:txBody>
          <a:bodyPr/>
          <a:lstStyle/>
          <a:p>
            <a:pPr lvl="0">
              <a:defRPr sz="1800"/>
            </a:pPr>
            <a:r>
              <a:rPr sz="8000"/>
              <a:t>September</a:t>
            </a:r>
          </a:p>
        </p:txBody>
      </p:sp>
      <p:sp>
        <p:nvSpPr>
          <p:cNvPr id="79" name="Shape 79"/>
          <p:cNvSpPr>
            <a:spLocks noGrp="1"/>
          </p:cNvSpPr>
          <p:nvPr>
            <p:ph type="body" idx="1"/>
          </p:nvPr>
        </p:nvSpPr>
        <p:spPr>
          <a:xfrm>
            <a:off x="127892" y="2768599"/>
            <a:ext cx="6992794" cy="5715001"/>
          </a:xfrm>
          <a:prstGeom prst="rect">
            <a:avLst/>
          </a:prstGeom>
        </p:spPr>
        <p:txBody>
          <a:bodyPr/>
          <a:lstStyle/>
          <a:p>
            <a:pPr lvl="0">
              <a:defRPr sz="1800"/>
            </a:pPr>
            <a:r>
              <a:rPr sz="3800"/>
              <a:t>In September recycling was at 94%.</a:t>
            </a:r>
          </a:p>
          <a:p>
            <a:pPr lvl="0">
              <a:defRPr sz="1800"/>
            </a:pPr>
            <a:r>
              <a:rPr sz="3800"/>
              <a:t>In September waste was at 6%.</a:t>
            </a:r>
          </a:p>
          <a:p>
            <a:pPr lvl="0">
              <a:defRPr sz="1800"/>
            </a:pPr>
            <a:r>
              <a:rPr sz="3800"/>
              <a:t>Our aim was to reduce refuse by whatever possible.</a:t>
            </a:r>
          </a:p>
        </p:txBody>
      </p:sp>
      <p:graphicFrame>
        <p:nvGraphicFramePr>
          <p:cNvPr id="80" name="Chart 80"/>
          <p:cNvGraphicFramePr/>
          <p:nvPr/>
        </p:nvGraphicFramePr>
        <p:xfrm>
          <a:off x="7718747" y="2444750"/>
          <a:ext cx="4864101" cy="4864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Chart 82"/>
          <p:cNvGraphicFramePr/>
          <p:nvPr/>
        </p:nvGraphicFramePr>
        <p:xfrm>
          <a:off x="7718747" y="2444750"/>
          <a:ext cx="4864101" cy="4864100"/>
        </p:xfrm>
        <a:graphic>
          <a:graphicData uri="http://schemas.openxmlformats.org/drawingml/2006/chart">
            <c:chart xmlns:c="http://schemas.openxmlformats.org/drawingml/2006/chart" xmlns:r="http://schemas.openxmlformats.org/officeDocument/2006/relationships" r:id="rId2"/>
          </a:graphicData>
        </a:graphic>
      </p:graphicFrame>
      <p:sp>
        <p:nvSpPr>
          <p:cNvPr id="83" name="Shape 83"/>
          <p:cNvSpPr>
            <a:spLocks noGrp="1"/>
          </p:cNvSpPr>
          <p:nvPr>
            <p:ph type="body"/>
          </p:nvPr>
        </p:nvSpPr>
        <p:spPr>
          <a:xfrm>
            <a:off x="127892" y="2768599"/>
            <a:ext cx="6992794" cy="5715001"/>
          </a:xfrm>
          <a:prstGeom prst="rect">
            <a:avLst/>
          </a:prstGeom>
        </p:spPr>
        <p:txBody>
          <a:bodyPr/>
          <a:lstStyle/>
          <a:p>
            <a:pPr lvl="0">
              <a:defRPr sz="1800"/>
            </a:pPr>
            <a:r>
              <a:rPr sz="3800"/>
              <a:t>In October recycling was at 95%.</a:t>
            </a:r>
          </a:p>
          <a:p>
            <a:pPr lvl="0">
              <a:defRPr sz="1800"/>
            </a:pPr>
            <a:r>
              <a:rPr sz="3800"/>
              <a:t>In October waste was at 5%.</a:t>
            </a:r>
          </a:p>
          <a:p>
            <a:pPr lvl="0">
              <a:defRPr sz="1800"/>
            </a:pPr>
            <a:r>
              <a:rPr sz="3800"/>
              <a:t>Our aim was to reduce refuse by whatever possible.</a:t>
            </a:r>
          </a:p>
        </p:txBody>
      </p:sp>
      <p:sp>
        <p:nvSpPr>
          <p:cNvPr id="84" name="Shape 84"/>
          <p:cNvSpPr>
            <a:spLocks noGrp="1"/>
          </p:cNvSpPr>
          <p:nvPr>
            <p:ph type="title"/>
          </p:nvPr>
        </p:nvSpPr>
        <p:spPr>
          <a:xfrm>
            <a:off x="1269999" y="40806"/>
            <a:ext cx="10464801" cy="1844505"/>
          </a:xfrm>
          <a:prstGeom prst="rect">
            <a:avLst/>
          </a:prstGeom>
        </p:spPr>
        <p:txBody>
          <a:bodyPr/>
          <a:lstStyle/>
          <a:p>
            <a:pPr lvl="0">
              <a:defRPr sz="1800"/>
            </a:pPr>
            <a:r>
              <a:rPr sz="8000"/>
              <a:t>October</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1269999" y="40806"/>
            <a:ext cx="10464801" cy="1844505"/>
          </a:xfrm>
          <a:prstGeom prst="rect">
            <a:avLst/>
          </a:prstGeom>
        </p:spPr>
        <p:txBody>
          <a:bodyPr/>
          <a:lstStyle/>
          <a:p>
            <a:pPr lvl="0">
              <a:defRPr sz="1800"/>
            </a:pPr>
            <a:r>
              <a:rPr sz="8000"/>
              <a:t>November</a:t>
            </a:r>
          </a:p>
        </p:txBody>
      </p:sp>
      <p:sp>
        <p:nvSpPr>
          <p:cNvPr id="87" name="Shape 87"/>
          <p:cNvSpPr>
            <a:spLocks noGrp="1"/>
          </p:cNvSpPr>
          <p:nvPr>
            <p:ph type="body"/>
          </p:nvPr>
        </p:nvSpPr>
        <p:spPr>
          <a:xfrm>
            <a:off x="127892" y="2768599"/>
            <a:ext cx="6992794" cy="5715001"/>
          </a:xfrm>
          <a:prstGeom prst="rect">
            <a:avLst/>
          </a:prstGeom>
        </p:spPr>
        <p:txBody>
          <a:bodyPr/>
          <a:lstStyle/>
          <a:p>
            <a:pPr lvl="0">
              <a:defRPr sz="1800"/>
            </a:pPr>
            <a:r>
              <a:rPr sz="3800"/>
              <a:t>In October recycling was still at 95%.</a:t>
            </a:r>
          </a:p>
          <a:p>
            <a:pPr lvl="0">
              <a:defRPr sz="1800"/>
            </a:pPr>
            <a:r>
              <a:rPr sz="3800"/>
              <a:t>In October waste was still at 5%.</a:t>
            </a:r>
          </a:p>
          <a:p>
            <a:pPr lvl="0">
              <a:defRPr sz="1800"/>
            </a:pPr>
            <a:r>
              <a:rPr sz="3800"/>
              <a:t>Our aim was to reduce refuse by whatever possible.</a:t>
            </a:r>
          </a:p>
        </p:txBody>
      </p:sp>
      <p:graphicFrame>
        <p:nvGraphicFramePr>
          <p:cNvPr id="88" name="Chart 88"/>
          <p:cNvGraphicFramePr/>
          <p:nvPr/>
        </p:nvGraphicFramePr>
        <p:xfrm>
          <a:off x="7718747" y="2444750"/>
          <a:ext cx="4864101" cy="4864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p:cNvSpPr>
          <p:nvPr>
            <p:ph type="title"/>
          </p:nvPr>
        </p:nvSpPr>
        <p:spPr>
          <a:xfrm>
            <a:off x="1270000" y="10350"/>
            <a:ext cx="10464800" cy="1844505"/>
          </a:xfrm>
          <a:prstGeom prst="rect">
            <a:avLst/>
          </a:prstGeom>
        </p:spPr>
        <p:txBody>
          <a:bodyPr anchor="ctr"/>
          <a:lstStyle/>
          <a:p>
            <a:pPr lvl="0">
              <a:defRPr sz="1800"/>
            </a:pPr>
            <a:r>
              <a:rPr sz="8000"/>
              <a:t>December</a:t>
            </a:r>
          </a:p>
        </p:txBody>
      </p:sp>
      <p:sp>
        <p:nvSpPr>
          <p:cNvPr id="91" name="Shape 91"/>
          <p:cNvSpPr>
            <a:spLocks noGrp="1"/>
          </p:cNvSpPr>
          <p:nvPr>
            <p:ph type="body" idx="1"/>
          </p:nvPr>
        </p:nvSpPr>
        <p:spPr>
          <a:xfrm>
            <a:off x="127892" y="2768599"/>
            <a:ext cx="6992794" cy="5715001"/>
          </a:xfrm>
          <a:prstGeom prst="rect">
            <a:avLst/>
          </a:prstGeom>
        </p:spPr>
        <p:txBody>
          <a:bodyPr anchor="ctr"/>
          <a:lstStyle/>
          <a:p>
            <a:pPr marL="381000" lvl="0" indent="-381000" algn="l">
              <a:spcBef>
                <a:spcPts val="4200"/>
              </a:spcBef>
              <a:buSzPct val="100000"/>
              <a:buChar char="•"/>
              <a:defRPr sz="1800"/>
            </a:pPr>
            <a:r>
              <a:rPr sz="3800"/>
              <a:t>In October recycling was at 96%.</a:t>
            </a:r>
          </a:p>
          <a:p>
            <a:pPr marL="381000" lvl="0" indent="-381000" algn="l">
              <a:spcBef>
                <a:spcPts val="4200"/>
              </a:spcBef>
              <a:buSzPct val="100000"/>
              <a:buChar char="•"/>
              <a:defRPr sz="1800"/>
            </a:pPr>
            <a:r>
              <a:rPr sz="3800"/>
              <a:t>In October waste was at 4%.</a:t>
            </a:r>
          </a:p>
          <a:p>
            <a:pPr marL="381000" lvl="0" indent="-381000" algn="l">
              <a:spcBef>
                <a:spcPts val="4200"/>
              </a:spcBef>
              <a:buSzPct val="100000"/>
              <a:buChar char="•"/>
              <a:defRPr sz="1800"/>
            </a:pPr>
            <a:r>
              <a:rPr sz="3800"/>
              <a:t>Our aim was to reduce refuse by whatever possible.</a:t>
            </a:r>
          </a:p>
        </p:txBody>
      </p:sp>
      <p:graphicFrame>
        <p:nvGraphicFramePr>
          <p:cNvPr id="92" name="Chart 92"/>
          <p:cNvGraphicFramePr/>
          <p:nvPr/>
        </p:nvGraphicFramePr>
        <p:xfrm>
          <a:off x="7718747" y="2444750"/>
          <a:ext cx="4864101" cy="4864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Chart 94"/>
          <p:cNvGraphicFramePr/>
          <p:nvPr/>
        </p:nvGraphicFramePr>
        <p:xfrm>
          <a:off x="7718747" y="2444750"/>
          <a:ext cx="4864101" cy="4864100"/>
        </p:xfrm>
        <a:graphic>
          <a:graphicData uri="http://schemas.openxmlformats.org/drawingml/2006/chart">
            <c:chart xmlns:c="http://schemas.openxmlformats.org/drawingml/2006/chart" xmlns:r="http://schemas.openxmlformats.org/officeDocument/2006/relationships" r:id="rId2"/>
          </a:graphicData>
        </a:graphic>
      </p:graphicFrame>
      <p:sp>
        <p:nvSpPr>
          <p:cNvPr id="95" name="Shape 95"/>
          <p:cNvSpPr>
            <a:spLocks noGrp="1"/>
          </p:cNvSpPr>
          <p:nvPr>
            <p:ph type="body"/>
          </p:nvPr>
        </p:nvSpPr>
        <p:spPr>
          <a:xfrm>
            <a:off x="127892" y="2768599"/>
            <a:ext cx="6992794" cy="5715001"/>
          </a:xfrm>
          <a:prstGeom prst="rect">
            <a:avLst/>
          </a:prstGeom>
        </p:spPr>
        <p:txBody>
          <a:bodyPr/>
          <a:lstStyle/>
          <a:p>
            <a:pPr lvl="0">
              <a:defRPr sz="1800"/>
            </a:pPr>
            <a:r>
              <a:rPr sz="3800"/>
              <a:t>In October recycling was still at 96%.</a:t>
            </a:r>
          </a:p>
          <a:p>
            <a:pPr lvl="0">
              <a:defRPr sz="1800"/>
            </a:pPr>
            <a:r>
              <a:rPr sz="3800"/>
              <a:t>In October waste was still at 4%.</a:t>
            </a:r>
          </a:p>
          <a:p>
            <a:pPr lvl="0">
              <a:defRPr sz="1800"/>
            </a:pPr>
            <a:r>
              <a:rPr sz="3800"/>
              <a:t>Our aim was to reduce refuse by whatever possible.</a:t>
            </a:r>
          </a:p>
        </p:txBody>
      </p:sp>
      <p:sp>
        <p:nvSpPr>
          <p:cNvPr id="96" name="Shape 96"/>
          <p:cNvSpPr>
            <a:spLocks noGrp="1"/>
          </p:cNvSpPr>
          <p:nvPr>
            <p:ph type="title"/>
          </p:nvPr>
        </p:nvSpPr>
        <p:spPr>
          <a:xfrm>
            <a:off x="1270000" y="10350"/>
            <a:ext cx="10464800" cy="1844505"/>
          </a:xfrm>
          <a:prstGeom prst="rect">
            <a:avLst/>
          </a:prstGeom>
        </p:spPr>
        <p:txBody>
          <a:bodyPr/>
          <a:lstStyle/>
          <a:p>
            <a:pPr lvl="0">
              <a:defRPr sz="1800"/>
            </a:pPr>
            <a:r>
              <a:rPr sz="8000"/>
              <a:t>January</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body"/>
          </p:nvPr>
        </p:nvSpPr>
        <p:spPr>
          <a:xfrm>
            <a:off x="127892" y="2768599"/>
            <a:ext cx="6992794" cy="5715001"/>
          </a:xfrm>
          <a:prstGeom prst="rect">
            <a:avLst/>
          </a:prstGeom>
        </p:spPr>
        <p:txBody>
          <a:bodyPr/>
          <a:lstStyle/>
          <a:p>
            <a:pPr lvl="0">
              <a:defRPr sz="1800"/>
            </a:pPr>
            <a:r>
              <a:rPr sz="3800"/>
              <a:t>In October recycling was at 97%.</a:t>
            </a:r>
          </a:p>
          <a:p>
            <a:pPr lvl="0">
              <a:defRPr sz="1800"/>
            </a:pPr>
            <a:r>
              <a:rPr sz="3800"/>
              <a:t>In October waste was at 3%.</a:t>
            </a:r>
          </a:p>
          <a:p>
            <a:pPr lvl="0">
              <a:defRPr sz="1800"/>
            </a:pPr>
            <a:r>
              <a:rPr sz="3800"/>
              <a:t>Our aim was to reduce refuse by whatever possible.</a:t>
            </a:r>
          </a:p>
        </p:txBody>
      </p:sp>
      <p:sp>
        <p:nvSpPr>
          <p:cNvPr id="99" name="Shape 99"/>
          <p:cNvSpPr>
            <a:spLocks noGrp="1"/>
          </p:cNvSpPr>
          <p:nvPr>
            <p:ph type="title"/>
          </p:nvPr>
        </p:nvSpPr>
        <p:spPr>
          <a:xfrm>
            <a:off x="1270000" y="10350"/>
            <a:ext cx="10464800" cy="1844505"/>
          </a:xfrm>
          <a:prstGeom prst="rect">
            <a:avLst/>
          </a:prstGeom>
        </p:spPr>
        <p:txBody>
          <a:bodyPr/>
          <a:lstStyle/>
          <a:p>
            <a:pPr lvl="0">
              <a:defRPr sz="1800"/>
            </a:pPr>
            <a:r>
              <a:rPr sz="8000"/>
              <a:t>February</a:t>
            </a:r>
          </a:p>
        </p:txBody>
      </p:sp>
      <p:graphicFrame>
        <p:nvGraphicFramePr>
          <p:cNvPr id="100" name="Chart 100"/>
          <p:cNvGraphicFramePr/>
          <p:nvPr/>
        </p:nvGraphicFramePr>
        <p:xfrm>
          <a:off x="7718747" y="2444750"/>
          <a:ext cx="4864101" cy="48641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xfrm>
            <a:off x="-9161" y="-21563"/>
            <a:ext cx="13023121" cy="1109154"/>
          </a:xfrm>
          <a:prstGeom prst="rect">
            <a:avLst/>
          </a:prstGeom>
        </p:spPr>
        <p:txBody>
          <a:bodyPr/>
          <a:lstStyle>
            <a:lvl1pPr defTabSz="438150">
              <a:defRPr sz="6000"/>
            </a:lvl1pPr>
          </a:lstStyle>
          <a:p>
            <a:pPr lvl="0">
              <a:defRPr sz="1800"/>
            </a:pPr>
            <a:r>
              <a:rPr sz="6000"/>
              <a:t>How we have improved from last year</a:t>
            </a:r>
          </a:p>
        </p:txBody>
      </p:sp>
      <p:graphicFrame>
        <p:nvGraphicFramePr>
          <p:cNvPr id="103" name="Chart 103"/>
          <p:cNvGraphicFramePr/>
          <p:nvPr/>
        </p:nvGraphicFramePr>
        <p:xfrm>
          <a:off x="-1904" y="1074219"/>
          <a:ext cx="4864100" cy="48641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4" name="Chart 104"/>
          <p:cNvGraphicFramePr/>
          <p:nvPr/>
        </p:nvGraphicFramePr>
        <p:xfrm>
          <a:off x="8293218" y="1054798"/>
          <a:ext cx="4902944" cy="49029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xfrm>
            <a:off x="1270000" y="0"/>
            <a:ext cx="10464800" cy="2438400"/>
          </a:xfrm>
          <a:prstGeom prst="rect">
            <a:avLst/>
          </a:prstGeom>
        </p:spPr>
        <p:txBody>
          <a:bodyPr/>
          <a:lstStyle/>
          <a:p>
            <a:pPr lvl="0">
              <a:defRPr sz="1800"/>
            </a:pPr>
            <a:r>
              <a:rPr sz="8000"/>
              <a:t>Plans for the future </a:t>
            </a:r>
          </a:p>
        </p:txBody>
      </p:sp>
      <p:sp>
        <p:nvSpPr>
          <p:cNvPr id="107" name="Shape 107"/>
          <p:cNvSpPr>
            <a:spLocks noGrp="1"/>
          </p:cNvSpPr>
          <p:nvPr>
            <p:ph type="body" idx="1"/>
          </p:nvPr>
        </p:nvSpPr>
        <p:spPr>
          <a:xfrm>
            <a:off x="0" y="1367615"/>
            <a:ext cx="10464800" cy="8516970"/>
          </a:xfrm>
          <a:prstGeom prst="rect">
            <a:avLst/>
          </a:prstGeom>
        </p:spPr>
        <p:txBody>
          <a:bodyPr/>
          <a:lstStyle/>
          <a:p>
            <a:pPr lvl="0">
              <a:defRPr sz="1800"/>
            </a:pPr>
            <a:r>
              <a:rPr sz="3800"/>
              <a:t>Reduce Waste to 4%</a:t>
            </a:r>
          </a:p>
          <a:p>
            <a:pPr lvl="0">
              <a:defRPr sz="1800"/>
            </a:pPr>
            <a:r>
              <a:rPr sz="3800"/>
              <a:t>Get recycling to 96%</a:t>
            </a:r>
          </a:p>
          <a:p>
            <a:pPr lvl="0">
              <a:defRPr sz="1800"/>
            </a:pPr>
            <a:r>
              <a:rPr sz="3800"/>
              <a:t>Put up more posters about raising awareness about the importance of recycling</a:t>
            </a:r>
          </a:p>
          <a:p>
            <a:pPr lvl="0">
              <a:defRPr sz="1800"/>
            </a:pPr>
            <a:r>
              <a:rPr sz="3800"/>
              <a:t>Make this project effective outside of school.</a:t>
            </a:r>
          </a:p>
          <a:p>
            <a:pPr lvl="0">
              <a:defRPr sz="1800"/>
            </a:pPr>
            <a:r>
              <a:rPr sz="3800"/>
              <a:t>Introduce this project to more secondary schools.</a:t>
            </a:r>
          </a:p>
          <a:p>
            <a:pPr lvl="0">
              <a:defRPr sz="1800"/>
            </a:pPr>
            <a:r>
              <a:rPr sz="3800"/>
              <a:t>Make a book about each country. </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p:nvPr>
        </p:nvSpPr>
        <p:spPr>
          <a:xfrm>
            <a:off x="1270000" y="0"/>
            <a:ext cx="10464800" cy="2438400"/>
          </a:xfrm>
          <a:prstGeom prst="rect">
            <a:avLst/>
          </a:prstGeom>
        </p:spPr>
        <p:txBody>
          <a:bodyPr/>
          <a:lstStyle/>
          <a:p>
            <a:pPr lvl="0">
              <a:defRPr sz="1800"/>
            </a:pPr>
            <a:r>
              <a:rPr sz="8000"/>
              <a:t>Weighing routine </a:t>
            </a:r>
          </a:p>
        </p:txBody>
      </p:sp>
      <p:sp>
        <p:nvSpPr>
          <p:cNvPr id="31" name="Shape 31"/>
          <p:cNvSpPr/>
          <p:nvPr/>
        </p:nvSpPr>
        <p:spPr>
          <a:xfrm>
            <a:off x="1269999" y="2289435"/>
            <a:ext cx="10464801" cy="667332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defRPr sz="3200"/>
            </a:lvl1pPr>
          </a:lstStyle>
          <a:p>
            <a:pPr lvl="0">
              <a:defRPr sz="1800"/>
            </a:pPr>
            <a:r>
              <a:rPr sz="3200"/>
              <a:t>The students on The Green Schools committee collect refuse and recyclables every day and put it aside for us to weigh.The four of us on the recycling committee meet up at 3.30 on Tuesday. We weigh the refuse and the recycling material. The figures are recorded on Stuart's iPad and we go to Room 12 to compile our statistics.</a:t>
            </a:r>
          </a:p>
        </p:txBody>
      </p:sp>
      <p:pic>
        <p:nvPicPr>
          <p:cNvPr id="32" name="InsertedImage 1.jpg"/>
          <p:cNvPicPr/>
          <p:nvPr/>
        </p:nvPicPr>
        <p:blipFill>
          <a:blip r:embed="rId2" cstate="print">
            <a:extLst/>
          </a:blip>
          <a:srcRect t="2163" b="2163"/>
          <a:stretch>
            <a:fillRect/>
          </a:stretch>
        </p:blipFill>
        <p:spPr>
          <a:xfrm>
            <a:off x="60912" y="5200240"/>
            <a:ext cx="3384183" cy="4515534"/>
          </a:xfrm>
          <a:prstGeom prst="rect">
            <a:avLst/>
          </a:prstGeom>
          <a:ln w="12700">
            <a:miter lim="400000"/>
          </a:ln>
        </p:spPr>
      </p:pic>
      <p:pic>
        <p:nvPicPr>
          <p:cNvPr id="33" name="InsertedImage 1.jpg"/>
          <p:cNvPicPr/>
          <p:nvPr/>
        </p:nvPicPr>
        <p:blipFill>
          <a:blip r:embed="rId2" cstate="print">
            <a:extLst/>
          </a:blip>
          <a:srcRect t="2163" b="2163"/>
          <a:stretch>
            <a:fillRect/>
          </a:stretch>
        </p:blipFill>
        <p:spPr>
          <a:xfrm flipH="1">
            <a:off x="9682913" y="5250247"/>
            <a:ext cx="3309253" cy="441555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1269999" y="-1663700"/>
            <a:ext cx="10464801" cy="3302000"/>
          </a:xfrm>
          <a:prstGeom prst="rect">
            <a:avLst/>
          </a:prstGeom>
        </p:spPr>
        <p:txBody>
          <a:bodyPr/>
          <a:lstStyle/>
          <a:p>
            <a:pPr lvl="0">
              <a:defRPr sz="1800"/>
            </a:pPr>
            <a:r>
              <a:rPr sz="8000"/>
              <a:t>Composting</a:t>
            </a:r>
          </a:p>
        </p:txBody>
      </p:sp>
      <p:sp>
        <p:nvSpPr>
          <p:cNvPr id="110" name="Shape 110"/>
          <p:cNvSpPr>
            <a:spLocks noGrp="1"/>
          </p:cNvSpPr>
          <p:nvPr>
            <p:ph type="body" idx="1"/>
          </p:nvPr>
        </p:nvSpPr>
        <p:spPr>
          <a:xfrm>
            <a:off x="1270000" y="1692981"/>
            <a:ext cx="10464800" cy="8363649"/>
          </a:xfrm>
          <a:prstGeom prst="rect">
            <a:avLst/>
          </a:prstGeom>
        </p:spPr>
        <p:txBody>
          <a:bodyPr/>
          <a:lstStyle/>
          <a:p>
            <a:pPr lvl="0">
              <a:defRPr sz="1800"/>
            </a:pPr>
            <a:r>
              <a:rPr sz="3200"/>
              <a:t>We have started composting in the staff room in the school, we will then hopefully bring it into all the home ec rooms in the school and also the kitchen. We are then going to concentrate on bringing the compost and recycling project into other schools by putting it on our website and raising awareness outside of school.</a:t>
            </a:r>
          </a:p>
        </p:txBody>
      </p:sp>
      <p:pic>
        <p:nvPicPr>
          <p:cNvPr id="111" name="pasted-image.jpg"/>
          <p:cNvPicPr/>
          <p:nvPr/>
        </p:nvPicPr>
        <p:blipFill>
          <a:blip r:embed="rId2" cstate="print">
            <a:extLst/>
          </a:blip>
          <a:stretch>
            <a:fillRect/>
          </a:stretch>
        </p:blipFill>
        <p:spPr>
          <a:xfrm>
            <a:off x="4202185" y="4821546"/>
            <a:ext cx="4600430" cy="487932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InsertedImage 2.jpg"/>
          <p:cNvPicPr/>
          <p:nvPr/>
        </p:nvPicPr>
        <p:blipFill>
          <a:blip r:embed="rId2" cstate="print">
            <a:extLst/>
          </a:blip>
          <a:srcRect l="20" r="20"/>
          <a:stretch>
            <a:fillRect/>
          </a:stretch>
        </p:blipFill>
        <p:spPr>
          <a:xfrm>
            <a:off x="0" y="2296732"/>
            <a:ext cx="6457413" cy="4845067"/>
          </a:xfrm>
          <a:prstGeom prst="rect">
            <a:avLst/>
          </a:prstGeom>
          <a:ln w="12700">
            <a:miter lim="400000"/>
          </a:ln>
        </p:spPr>
      </p:pic>
      <p:sp>
        <p:nvSpPr>
          <p:cNvPr id="114" name="Shape 114"/>
          <p:cNvSpPr/>
          <p:nvPr/>
        </p:nvSpPr>
        <p:spPr>
          <a:xfrm>
            <a:off x="1270000" y="0"/>
            <a:ext cx="10464800" cy="2438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560831">
              <a:defRPr sz="7679"/>
            </a:lvl1pPr>
          </a:lstStyle>
          <a:p>
            <a:pPr lvl="0">
              <a:defRPr sz="1800"/>
            </a:pPr>
            <a:r>
              <a:rPr sz="7679"/>
              <a:t>Our trip to the recycling plant</a:t>
            </a:r>
          </a:p>
        </p:txBody>
      </p:sp>
      <p:pic>
        <p:nvPicPr>
          <p:cNvPr id="115" name="InsertedImage 3.jpg"/>
          <p:cNvPicPr/>
          <p:nvPr/>
        </p:nvPicPr>
        <p:blipFill>
          <a:blip r:embed="rId3" cstate="print">
            <a:extLst/>
          </a:blip>
          <a:srcRect l="20" r="20"/>
          <a:stretch>
            <a:fillRect/>
          </a:stretch>
        </p:blipFill>
        <p:spPr>
          <a:xfrm>
            <a:off x="6487601" y="2318559"/>
            <a:ext cx="6399048" cy="480127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InsertedImage 4.jpg"/>
          <p:cNvPicPr/>
          <p:nvPr/>
        </p:nvPicPr>
        <p:blipFill>
          <a:blip r:embed="rId2" cstate="print">
            <a:extLst/>
          </a:blip>
          <a:srcRect l="20" r="20"/>
          <a:stretch>
            <a:fillRect/>
          </a:stretch>
        </p:blipFill>
        <p:spPr>
          <a:xfrm>
            <a:off x="-1" y="2515692"/>
            <a:ext cx="6425504" cy="4821125"/>
          </a:xfrm>
          <a:prstGeom prst="rect">
            <a:avLst/>
          </a:prstGeom>
          <a:ln w="12700">
            <a:miter lim="400000"/>
          </a:ln>
        </p:spPr>
      </p:pic>
      <p:sp>
        <p:nvSpPr>
          <p:cNvPr id="118" name="Shape 118"/>
          <p:cNvSpPr/>
          <p:nvPr/>
        </p:nvSpPr>
        <p:spPr>
          <a:xfrm>
            <a:off x="1270000" y="0"/>
            <a:ext cx="10464800" cy="2438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560831">
              <a:defRPr sz="7679"/>
            </a:lvl1pPr>
          </a:lstStyle>
          <a:p>
            <a:pPr lvl="0">
              <a:defRPr sz="1800"/>
            </a:pPr>
            <a:r>
              <a:rPr sz="7679"/>
              <a:t>Our trip to the recycling plant</a:t>
            </a:r>
          </a:p>
        </p:txBody>
      </p:sp>
      <p:pic>
        <p:nvPicPr>
          <p:cNvPr id="119" name="InsertedImage 5.jpg"/>
          <p:cNvPicPr/>
          <p:nvPr/>
        </p:nvPicPr>
        <p:blipFill>
          <a:blip r:embed="rId3" cstate="print">
            <a:extLst/>
          </a:blip>
          <a:srcRect l="20" r="20"/>
          <a:stretch>
            <a:fillRect/>
          </a:stretch>
        </p:blipFill>
        <p:spPr>
          <a:xfrm>
            <a:off x="6419176" y="2466181"/>
            <a:ext cx="6557143" cy="491989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nsertedImage 6.jpg"/>
          <p:cNvPicPr/>
          <p:nvPr/>
        </p:nvPicPr>
        <p:blipFill>
          <a:blip r:embed="rId2" cstate="print">
            <a:extLst/>
          </a:blip>
          <a:srcRect l="20" r="20"/>
          <a:stretch>
            <a:fillRect/>
          </a:stretch>
        </p:blipFill>
        <p:spPr>
          <a:xfrm>
            <a:off x="0" y="2910288"/>
            <a:ext cx="6604920" cy="4955741"/>
          </a:xfrm>
          <a:prstGeom prst="rect">
            <a:avLst/>
          </a:prstGeom>
          <a:ln w="12700">
            <a:miter lim="400000"/>
          </a:ln>
        </p:spPr>
      </p:pic>
      <p:sp>
        <p:nvSpPr>
          <p:cNvPr id="122" name="Shape 122"/>
          <p:cNvSpPr/>
          <p:nvPr/>
        </p:nvSpPr>
        <p:spPr>
          <a:xfrm>
            <a:off x="1270000" y="0"/>
            <a:ext cx="10464800" cy="2438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560831">
              <a:defRPr sz="7679"/>
            </a:lvl1pPr>
          </a:lstStyle>
          <a:p>
            <a:pPr lvl="0">
              <a:defRPr sz="1800"/>
            </a:pPr>
            <a:r>
              <a:rPr sz="7679"/>
              <a:t>Our trip to the recycling plant</a:t>
            </a:r>
          </a:p>
        </p:txBody>
      </p:sp>
      <p:pic>
        <p:nvPicPr>
          <p:cNvPr id="123" name="InsertedImage 7.jpg"/>
          <p:cNvPicPr/>
          <p:nvPr/>
        </p:nvPicPr>
        <p:blipFill>
          <a:blip r:embed="rId3" cstate="print">
            <a:extLst/>
          </a:blip>
          <a:srcRect l="20" r="20"/>
          <a:stretch>
            <a:fillRect/>
          </a:stretch>
        </p:blipFill>
        <p:spPr>
          <a:xfrm>
            <a:off x="6605394" y="2953746"/>
            <a:ext cx="6489104" cy="486884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xfrm>
            <a:off x="1270000" y="0"/>
            <a:ext cx="10464800" cy="3302000"/>
          </a:xfrm>
          <a:prstGeom prst="rect">
            <a:avLst/>
          </a:prstGeom>
        </p:spPr>
        <p:txBody>
          <a:bodyPr/>
          <a:lstStyle/>
          <a:p>
            <a:pPr lvl="0">
              <a:defRPr sz="1800"/>
            </a:pPr>
            <a:r>
              <a:rPr sz="8000"/>
              <a:t>Compiling the statistics  </a:t>
            </a:r>
          </a:p>
        </p:txBody>
      </p:sp>
      <p:sp>
        <p:nvSpPr>
          <p:cNvPr id="36" name="Shape 36"/>
          <p:cNvSpPr/>
          <p:nvPr/>
        </p:nvSpPr>
        <p:spPr>
          <a:xfrm>
            <a:off x="1270000" y="3269089"/>
            <a:ext cx="10464800" cy="646013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defRPr sz="3200"/>
            </a:lvl1pPr>
          </a:lstStyle>
          <a:p>
            <a:pPr lvl="0">
              <a:defRPr sz="1800"/>
            </a:pPr>
            <a:r>
              <a:rPr sz="3200"/>
              <a:t>In Room 12 we add our weights and get a weekly average for refuse and recycling. We have been keeping track for 3 week periods so the new figures are included in the 3 week bar chart.</a:t>
            </a:r>
          </a:p>
        </p:txBody>
      </p:sp>
      <p:graphicFrame>
        <p:nvGraphicFramePr>
          <p:cNvPr id="37" name="Chart 37"/>
          <p:cNvGraphicFramePr/>
          <p:nvPr/>
        </p:nvGraphicFramePr>
        <p:xfrm>
          <a:off x="2531357" y="5553342"/>
          <a:ext cx="8392069" cy="383155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xfrm>
            <a:off x="1269999" y="0"/>
            <a:ext cx="10464801" cy="2438400"/>
          </a:xfrm>
          <a:prstGeom prst="rect">
            <a:avLst/>
          </a:prstGeom>
        </p:spPr>
        <p:txBody>
          <a:bodyPr/>
          <a:lstStyle/>
          <a:p>
            <a:pPr lvl="0">
              <a:defRPr sz="1800"/>
            </a:pPr>
            <a:r>
              <a:rPr sz="8000"/>
              <a:t>November</a:t>
            </a:r>
          </a:p>
        </p:txBody>
      </p:sp>
      <p:graphicFrame>
        <p:nvGraphicFramePr>
          <p:cNvPr id="40" name="Chart 40"/>
          <p:cNvGraphicFramePr/>
          <p:nvPr/>
        </p:nvGraphicFramePr>
        <p:xfrm>
          <a:off x="7040708" y="1950720"/>
          <a:ext cx="5852160" cy="5852160"/>
        </p:xfrm>
        <a:graphic>
          <a:graphicData uri="http://schemas.openxmlformats.org/drawingml/2006/chart">
            <c:chart xmlns:c="http://schemas.openxmlformats.org/drawingml/2006/chart" xmlns:r="http://schemas.openxmlformats.org/officeDocument/2006/relationships" r:id="rId2"/>
          </a:graphicData>
        </a:graphic>
      </p:graphicFrame>
      <p:sp>
        <p:nvSpPr>
          <p:cNvPr id="41" name="Shape 41"/>
          <p:cNvSpPr/>
          <p:nvPr/>
        </p:nvSpPr>
        <p:spPr>
          <a:xfrm>
            <a:off x="0" y="2019300"/>
            <a:ext cx="6870968" cy="72135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marL="381000" lvl="0" indent="-381000" algn="l">
              <a:spcBef>
                <a:spcPts val="4200"/>
              </a:spcBef>
              <a:buSzPct val="100000"/>
              <a:buChar char="•"/>
              <a:defRPr sz="1800"/>
            </a:pPr>
            <a:r>
              <a:rPr sz="3800"/>
              <a:t>In November recycling was 37% of the weighed total.</a:t>
            </a:r>
          </a:p>
          <a:p>
            <a:pPr marL="381000" lvl="0" indent="-381000" algn="l">
              <a:spcBef>
                <a:spcPts val="4200"/>
              </a:spcBef>
              <a:buSzPct val="100000"/>
              <a:buChar char="•"/>
              <a:defRPr sz="1800"/>
            </a:pPr>
            <a:r>
              <a:rPr sz="3800"/>
              <a:t>Refuse was 63%.</a:t>
            </a:r>
          </a:p>
          <a:p>
            <a:pPr marL="381000" lvl="0" indent="-381000" algn="l">
              <a:spcBef>
                <a:spcPts val="4200"/>
              </a:spcBef>
              <a:buSzPct val="100000"/>
              <a:buChar char="•"/>
              <a:defRPr sz="1800"/>
            </a:pPr>
            <a:r>
              <a:rPr sz="3800"/>
              <a:t>Our aim at the end of December was to reduce refuse by 5%.</a:t>
            </a:r>
          </a:p>
        </p:txBody>
      </p:sp>
      <p:sp>
        <p:nvSpPr>
          <p:cNvPr id="42" name="Shape 42"/>
          <p:cNvSpPr/>
          <p:nvPr/>
        </p:nvSpPr>
        <p:spPr>
          <a:xfrm>
            <a:off x="7040708" y="8425062"/>
            <a:ext cx="5302472" cy="11303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3200"/>
              <a:t>Green = Recycling</a:t>
            </a:r>
          </a:p>
          <a:p>
            <a:pPr lvl="0">
              <a:defRPr sz="1800"/>
            </a:pPr>
            <a:r>
              <a:rPr sz="3200"/>
              <a:t>Blue = waste</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1262379" y="0"/>
            <a:ext cx="10464801" cy="2438400"/>
          </a:xfrm>
          <a:prstGeom prst="rect">
            <a:avLst/>
          </a:prstGeom>
        </p:spPr>
        <p:txBody>
          <a:bodyPr/>
          <a:lstStyle/>
          <a:p>
            <a:pPr lvl="0">
              <a:defRPr sz="1800"/>
            </a:pPr>
            <a:r>
              <a:rPr sz="8000"/>
              <a:t>December</a:t>
            </a:r>
          </a:p>
        </p:txBody>
      </p:sp>
      <p:graphicFrame>
        <p:nvGraphicFramePr>
          <p:cNvPr id="45" name="Chart 45"/>
          <p:cNvGraphicFramePr/>
          <p:nvPr/>
        </p:nvGraphicFramePr>
        <p:xfrm>
          <a:off x="6765864" y="1950719"/>
          <a:ext cx="5852160" cy="5852161"/>
        </p:xfrm>
        <a:graphic>
          <a:graphicData uri="http://schemas.openxmlformats.org/drawingml/2006/chart">
            <c:chart xmlns:c="http://schemas.openxmlformats.org/drawingml/2006/chart" xmlns:r="http://schemas.openxmlformats.org/officeDocument/2006/relationships" r:id="rId2"/>
          </a:graphicData>
        </a:graphic>
      </p:graphicFrame>
      <p:sp>
        <p:nvSpPr>
          <p:cNvPr id="46" name="Shape 46"/>
          <p:cNvSpPr/>
          <p:nvPr/>
        </p:nvSpPr>
        <p:spPr>
          <a:xfrm>
            <a:off x="0" y="2019300"/>
            <a:ext cx="6870968" cy="72135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marL="381000" lvl="0" indent="-381000" algn="l">
              <a:spcBef>
                <a:spcPts val="4200"/>
              </a:spcBef>
              <a:buSzPct val="100000"/>
              <a:buChar char="•"/>
              <a:defRPr sz="1800"/>
            </a:pPr>
            <a:r>
              <a:rPr sz="3800"/>
              <a:t>In December recycling was at 47%</a:t>
            </a:r>
          </a:p>
          <a:p>
            <a:pPr marL="381000" lvl="0" indent="-381000" algn="l">
              <a:spcBef>
                <a:spcPts val="4200"/>
              </a:spcBef>
              <a:buSzPct val="100000"/>
              <a:buChar char="•"/>
              <a:defRPr sz="1800"/>
            </a:pPr>
            <a:r>
              <a:rPr sz="3800"/>
              <a:t>Refuse had reduced to 53%. </a:t>
            </a:r>
          </a:p>
          <a:p>
            <a:pPr marL="381000" lvl="0" indent="-381000" algn="l">
              <a:spcBef>
                <a:spcPts val="4200"/>
              </a:spcBef>
              <a:buSzPct val="100000"/>
              <a:buChar char="•"/>
              <a:defRPr sz="1800"/>
            </a:pPr>
            <a:r>
              <a:rPr sz="3800"/>
              <a:t>Our aim in January was to reduce refuse by 10%.</a:t>
            </a:r>
          </a:p>
        </p:txBody>
      </p:sp>
      <p:sp>
        <p:nvSpPr>
          <p:cNvPr id="47" name="Shape 47"/>
          <p:cNvSpPr/>
          <p:nvPr/>
        </p:nvSpPr>
        <p:spPr>
          <a:xfrm>
            <a:off x="7040708" y="8425062"/>
            <a:ext cx="5302472" cy="11303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3200"/>
              <a:t>Green = Recycling</a:t>
            </a:r>
          </a:p>
          <a:p>
            <a:pPr lvl="0">
              <a:defRPr sz="1800"/>
            </a:pPr>
            <a:r>
              <a:rPr sz="3200"/>
              <a:t>Blue = waste</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1270000" y="0"/>
            <a:ext cx="10464800" cy="2438400"/>
          </a:xfrm>
          <a:prstGeom prst="rect">
            <a:avLst/>
          </a:prstGeom>
        </p:spPr>
        <p:txBody>
          <a:bodyPr/>
          <a:lstStyle/>
          <a:p>
            <a:pPr lvl="0">
              <a:defRPr sz="1800"/>
            </a:pPr>
            <a:r>
              <a:rPr sz="8000"/>
              <a:t>January</a:t>
            </a:r>
          </a:p>
        </p:txBody>
      </p:sp>
      <p:sp>
        <p:nvSpPr>
          <p:cNvPr id="50" name="Shape 50"/>
          <p:cNvSpPr>
            <a:spLocks noGrp="1"/>
          </p:cNvSpPr>
          <p:nvPr>
            <p:ph type="body" idx="1"/>
          </p:nvPr>
        </p:nvSpPr>
        <p:spPr>
          <a:xfrm>
            <a:off x="0" y="1751439"/>
            <a:ext cx="6520722" cy="7749322"/>
          </a:xfrm>
          <a:prstGeom prst="rect">
            <a:avLst/>
          </a:prstGeom>
        </p:spPr>
        <p:txBody>
          <a:bodyPr/>
          <a:lstStyle/>
          <a:p>
            <a:pPr lvl="0">
              <a:defRPr sz="1800"/>
            </a:pPr>
            <a:r>
              <a:rPr sz="3800"/>
              <a:t>In January recycling was at 59%.</a:t>
            </a:r>
          </a:p>
          <a:p>
            <a:pPr lvl="0">
              <a:defRPr sz="1800"/>
            </a:pPr>
            <a:r>
              <a:rPr sz="3800"/>
              <a:t>Refuse was at 41%.</a:t>
            </a:r>
          </a:p>
          <a:p>
            <a:pPr lvl="0">
              <a:defRPr sz="1800"/>
            </a:pPr>
            <a:r>
              <a:rPr sz="3800"/>
              <a:t>Our aim for February was to reduce refuse by 15% </a:t>
            </a:r>
          </a:p>
        </p:txBody>
      </p:sp>
      <p:graphicFrame>
        <p:nvGraphicFramePr>
          <p:cNvPr id="51" name="Chart 51"/>
          <p:cNvGraphicFramePr/>
          <p:nvPr/>
        </p:nvGraphicFramePr>
        <p:xfrm>
          <a:off x="7040708" y="1950720"/>
          <a:ext cx="5852160" cy="5852160"/>
        </p:xfrm>
        <a:graphic>
          <a:graphicData uri="http://schemas.openxmlformats.org/drawingml/2006/chart">
            <c:chart xmlns:c="http://schemas.openxmlformats.org/drawingml/2006/chart" xmlns:r="http://schemas.openxmlformats.org/officeDocument/2006/relationships" r:id="rId2"/>
          </a:graphicData>
        </a:graphic>
      </p:graphicFrame>
      <p:sp>
        <p:nvSpPr>
          <p:cNvPr id="52" name="Shape 52"/>
          <p:cNvSpPr/>
          <p:nvPr/>
        </p:nvSpPr>
        <p:spPr>
          <a:xfrm>
            <a:off x="7040708" y="8425062"/>
            <a:ext cx="5302472" cy="11303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3200"/>
              <a:t>Green = Recycling</a:t>
            </a:r>
          </a:p>
          <a:p>
            <a:pPr lvl="0">
              <a:defRPr sz="1800"/>
            </a:pPr>
            <a:r>
              <a:rPr sz="3200"/>
              <a:t>Blue = waste</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1270000" y="0"/>
            <a:ext cx="10464800" cy="2438400"/>
          </a:xfrm>
          <a:prstGeom prst="rect">
            <a:avLst/>
          </a:prstGeom>
        </p:spPr>
        <p:txBody>
          <a:bodyPr/>
          <a:lstStyle/>
          <a:p>
            <a:pPr lvl="0">
              <a:defRPr sz="1800"/>
            </a:pPr>
            <a:r>
              <a:rPr sz="8000"/>
              <a:t>February</a:t>
            </a:r>
          </a:p>
        </p:txBody>
      </p:sp>
      <p:graphicFrame>
        <p:nvGraphicFramePr>
          <p:cNvPr id="55" name="Chart 55"/>
          <p:cNvGraphicFramePr/>
          <p:nvPr/>
        </p:nvGraphicFramePr>
        <p:xfrm>
          <a:off x="6934108" y="1950719"/>
          <a:ext cx="5852160" cy="5852161"/>
        </p:xfrm>
        <a:graphic>
          <a:graphicData uri="http://schemas.openxmlformats.org/drawingml/2006/chart">
            <c:chart xmlns:c="http://schemas.openxmlformats.org/drawingml/2006/chart" xmlns:r="http://schemas.openxmlformats.org/officeDocument/2006/relationships" r:id="rId2"/>
          </a:graphicData>
        </a:graphic>
      </p:graphicFrame>
      <p:sp>
        <p:nvSpPr>
          <p:cNvPr id="56" name="Shape 56"/>
          <p:cNvSpPr/>
          <p:nvPr/>
        </p:nvSpPr>
        <p:spPr>
          <a:xfrm>
            <a:off x="0" y="1751439"/>
            <a:ext cx="6520722" cy="77493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marL="381000" lvl="0" indent="-381000" algn="l">
              <a:spcBef>
                <a:spcPts val="4200"/>
              </a:spcBef>
              <a:buSzPct val="100000"/>
              <a:buChar char="•"/>
              <a:defRPr sz="1800"/>
            </a:pPr>
            <a:r>
              <a:rPr sz="3800"/>
              <a:t>In February recycling is at 80%.</a:t>
            </a:r>
          </a:p>
          <a:p>
            <a:pPr marL="381000" lvl="0" indent="-381000" algn="l">
              <a:spcBef>
                <a:spcPts val="4200"/>
              </a:spcBef>
              <a:buSzPct val="100000"/>
              <a:buChar char="•"/>
              <a:defRPr sz="1800"/>
            </a:pPr>
            <a:r>
              <a:rPr sz="3800"/>
              <a:t>Refuse is at 20%.</a:t>
            </a:r>
          </a:p>
          <a:p>
            <a:pPr marL="381000" lvl="0" indent="-381000" algn="l">
              <a:spcBef>
                <a:spcPts val="4200"/>
              </a:spcBef>
              <a:buSzPct val="100000"/>
              <a:buChar char="•"/>
              <a:defRPr sz="1800"/>
            </a:pPr>
            <a:r>
              <a:rPr sz="3800"/>
              <a:t>Our aim in March is to reduce refuse by 5%.</a:t>
            </a:r>
          </a:p>
        </p:txBody>
      </p:sp>
      <p:sp>
        <p:nvSpPr>
          <p:cNvPr id="57" name="Shape 57"/>
          <p:cNvSpPr/>
          <p:nvPr/>
        </p:nvSpPr>
        <p:spPr>
          <a:xfrm>
            <a:off x="7040708" y="8425062"/>
            <a:ext cx="5302472" cy="11303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3200"/>
              <a:t>Green = Recycling</a:t>
            </a:r>
          </a:p>
          <a:p>
            <a:pPr lvl="0">
              <a:defRPr sz="1800"/>
            </a:pPr>
            <a:r>
              <a:rPr sz="3200"/>
              <a:t>Blue = waste</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xfrm>
            <a:off x="1270000" y="0"/>
            <a:ext cx="10464800" cy="2438400"/>
          </a:xfrm>
          <a:prstGeom prst="rect">
            <a:avLst/>
          </a:prstGeom>
        </p:spPr>
        <p:txBody>
          <a:bodyPr/>
          <a:lstStyle/>
          <a:p>
            <a:pPr lvl="0">
              <a:defRPr sz="1800"/>
            </a:pPr>
            <a:r>
              <a:rPr sz="8000"/>
              <a:t>March</a:t>
            </a:r>
          </a:p>
        </p:txBody>
      </p:sp>
      <p:sp>
        <p:nvSpPr>
          <p:cNvPr id="60" name="Shape 60"/>
          <p:cNvSpPr>
            <a:spLocks noGrp="1"/>
          </p:cNvSpPr>
          <p:nvPr>
            <p:ph type="body" idx="1"/>
          </p:nvPr>
        </p:nvSpPr>
        <p:spPr>
          <a:xfrm>
            <a:off x="0" y="2768600"/>
            <a:ext cx="6581634" cy="5715000"/>
          </a:xfrm>
          <a:prstGeom prst="rect">
            <a:avLst/>
          </a:prstGeom>
        </p:spPr>
        <p:txBody>
          <a:bodyPr/>
          <a:lstStyle/>
          <a:p>
            <a:pPr lvl="0">
              <a:defRPr sz="1800"/>
            </a:pPr>
            <a:r>
              <a:rPr sz="3800"/>
              <a:t>In March recycling is at 83%</a:t>
            </a:r>
          </a:p>
          <a:p>
            <a:pPr lvl="0">
              <a:defRPr sz="1800"/>
            </a:pPr>
            <a:r>
              <a:rPr sz="3800"/>
              <a:t>Waste is at 17%</a:t>
            </a:r>
          </a:p>
          <a:p>
            <a:pPr lvl="0">
              <a:defRPr sz="1800"/>
            </a:pPr>
            <a:r>
              <a:rPr sz="3800"/>
              <a:t>Our aim in March is to reduce refuse by 5%</a:t>
            </a:r>
          </a:p>
        </p:txBody>
      </p:sp>
      <p:graphicFrame>
        <p:nvGraphicFramePr>
          <p:cNvPr id="61" name="Chart 61"/>
          <p:cNvGraphicFramePr/>
          <p:nvPr/>
        </p:nvGraphicFramePr>
        <p:xfrm>
          <a:off x="6964551" y="1950719"/>
          <a:ext cx="5852160" cy="5852161"/>
        </p:xfrm>
        <a:graphic>
          <a:graphicData uri="http://schemas.openxmlformats.org/drawingml/2006/chart">
            <c:chart xmlns:c="http://schemas.openxmlformats.org/drawingml/2006/chart" xmlns:r="http://schemas.openxmlformats.org/officeDocument/2006/relationships" r:id="rId2"/>
          </a:graphicData>
        </a:graphic>
      </p:graphicFrame>
      <p:sp>
        <p:nvSpPr>
          <p:cNvPr id="62" name="Shape 62"/>
          <p:cNvSpPr/>
          <p:nvPr/>
        </p:nvSpPr>
        <p:spPr>
          <a:xfrm>
            <a:off x="7040708" y="8425062"/>
            <a:ext cx="5302472" cy="11303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3200"/>
              <a:t>Green = Recycling</a:t>
            </a:r>
          </a:p>
          <a:p>
            <a:pPr lvl="0">
              <a:defRPr sz="1800"/>
            </a:pPr>
            <a:r>
              <a:rPr sz="3200"/>
              <a:t>Blue = waste</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1269999" y="0"/>
            <a:ext cx="10464801" cy="2438400"/>
          </a:xfrm>
          <a:prstGeom prst="rect">
            <a:avLst/>
          </a:prstGeom>
        </p:spPr>
        <p:txBody>
          <a:bodyPr/>
          <a:lstStyle/>
          <a:p>
            <a:pPr lvl="0">
              <a:defRPr sz="1800"/>
            </a:pPr>
            <a:r>
              <a:rPr sz="8000"/>
              <a:t>April</a:t>
            </a:r>
          </a:p>
        </p:txBody>
      </p:sp>
      <p:sp>
        <p:nvSpPr>
          <p:cNvPr id="65" name="Shape 65"/>
          <p:cNvSpPr/>
          <p:nvPr/>
        </p:nvSpPr>
        <p:spPr>
          <a:xfrm>
            <a:off x="0" y="2768600"/>
            <a:ext cx="6581634" cy="5715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marL="381000" lvl="0" indent="-381000" algn="l">
              <a:spcBef>
                <a:spcPts val="4200"/>
              </a:spcBef>
              <a:buSzPct val="100000"/>
              <a:buChar char="•"/>
              <a:defRPr sz="1800"/>
            </a:pPr>
            <a:r>
              <a:rPr sz="3800"/>
              <a:t>In April recycling is at 89%</a:t>
            </a:r>
          </a:p>
          <a:p>
            <a:pPr marL="381000" lvl="0" indent="-381000" algn="l">
              <a:spcBef>
                <a:spcPts val="4200"/>
              </a:spcBef>
              <a:buSzPct val="100000"/>
              <a:buChar char="•"/>
              <a:defRPr sz="1800"/>
            </a:pPr>
            <a:r>
              <a:rPr sz="3800"/>
              <a:t>Waste is at 11%</a:t>
            </a:r>
          </a:p>
          <a:p>
            <a:pPr marL="381000" lvl="0" indent="-381000" algn="l">
              <a:spcBef>
                <a:spcPts val="4200"/>
              </a:spcBef>
              <a:buSzPct val="100000"/>
              <a:buChar char="•"/>
              <a:defRPr sz="1800"/>
            </a:pPr>
            <a:r>
              <a:rPr sz="3800"/>
              <a:t>Our aim in May is to reduce refuse by 5%</a:t>
            </a:r>
          </a:p>
        </p:txBody>
      </p:sp>
      <p:graphicFrame>
        <p:nvGraphicFramePr>
          <p:cNvPr id="66" name="Chart 66"/>
          <p:cNvGraphicFramePr/>
          <p:nvPr/>
        </p:nvGraphicFramePr>
        <p:xfrm>
          <a:off x="7010234" y="1950720"/>
          <a:ext cx="5852160" cy="5852160"/>
        </p:xfrm>
        <a:graphic>
          <a:graphicData uri="http://schemas.openxmlformats.org/drawingml/2006/chart">
            <c:chart xmlns:c="http://schemas.openxmlformats.org/drawingml/2006/chart" xmlns:r="http://schemas.openxmlformats.org/officeDocument/2006/relationships" r:id="rId2"/>
          </a:graphicData>
        </a:graphic>
      </p:graphicFrame>
      <p:sp>
        <p:nvSpPr>
          <p:cNvPr id="67" name="Shape 67"/>
          <p:cNvSpPr/>
          <p:nvPr/>
        </p:nvSpPr>
        <p:spPr>
          <a:xfrm>
            <a:off x="7040708" y="8425062"/>
            <a:ext cx="5302472" cy="11303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3200"/>
              <a:t>Green = Recycling</a:t>
            </a:r>
          </a:p>
          <a:p>
            <a:pPr lvl="0">
              <a:defRPr sz="1800"/>
            </a:pPr>
            <a:r>
              <a:rPr sz="3200"/>
              <a:t>Blue = waste</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95CC4"/>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95CC4"/>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664</Words>
  <Application>Microsoft Office PowerPoint</Application>
  <PresentationFormat>Custom</PresentationFormat>
  <Paragraphs>89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White</vt:lpstr>
      <vt:lpstr>PowerPoint Presentation</vt:lpstr>
      <vt:lpstr>Weighing routine </vt:lpstr>
      <vt:lpstr>Compiling the statistics  </vt:lpstr>
      <vt:lpstr>November</vt:lpstr>
      <vt:lpstr>December</vt:lpstr>
      <vt:lpstr>January</vt:lpstr>
      <vt:lpstr>February</vt:lpstr>
      <vt:lpstr>March</vt:lpstr>
      <vt:lpstr>April</vt:lpstr>
      <vt:lpstr>PowerPoint Presentation</vt:lpstr>
      <vt:lpstr>August</vt:lpstr>
      <vt:lpstr>September</vt:lpstr>
      <vt:lpstr>October</vt:lpstr>
      <vt:lpstr>November</vt:lpstr>
      <vt:lpstr>December</vt:lpstr>
      <vt:lpstr>January</vt:lpstr>
      <vt:lpstr>February</vt:lpstr>
      <vt:lpstr>How we have improved from last year</vt:lpstr>
      <vt:lpstr>Plans for the future </vt:lpstr>
      <vt:lpstr>Composting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Burke</dc:creator>
  <cp:lastModifiedBy>Sarah</cp:lastModifiedBy>
  <cp:revision>1</cp:revision>
  <dcterms:modified xsi:type="dcterms:W3CDTF">2015-06-03T18:10:08Z</dcterms:modified>
</cp:coreProperties>
</file>